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267" r:id="rId3"/>
    <p:sldId id="263" r:id="rId4"/>
    <p:sldId id="285" r:id="rId5"/>
    <p:sldId id="284" r:id="rId6"/>
    <p:sldId id="269" r:id="rId7"/>
    <p:sldId id="310" r:id="rId8"/>
    <p:sldId id="309" r:id="rId9"/>
    <p:sldId id="311" r:id="rId10"/>
    <p:sldId id="260" r:id="rId11"/>
    <p:sldId id="259" r:id="rId12"/>
    <p:sldId id="265" r:id="rId13"/>
    <p:sldId id="268" r:id="rId14"/>
    <p:sldId id="308" r:id="rId15"/>
    <p:sldId id="257" r:id="rId16"/>
    <p:sldId id="321" r:id="rId17"/>
    <p:sldId id="298" r:id="rId18"/>
    <p:sldId id="319" r:id="rId19"/>
    <p:sldId id="306" r:id="rId20"/>
    <p:sldId id="289" r:id="rId21"/>
    <p:sldId id="290" r:id="rId22"/>
    <p:sldId id="295" r:id="rId23"/>
    <p:sldId id="296" r:id="rId24"/>
    <p:sldId id="294" r:id="rId25"/>
    <p:sldId id="292" r:id="rId26"/>
    <p:sldId id="297" r:id="rId27"/>
    <p:sldId id="322" r:id="rId28"/>
    <p:sldId id="323" r:id="rId29"/>
    <p:sldId id="293" r:id="rId30"/>
    <p:sldId id="270" r:id="rId31"/>
    <p:sldId id="264" r:id="rId32"/>
    <p:sldId id="325" r:id="rId33"/>
    <p:sldId id="299" r:id="rId34"/>
    <p:sldId id="261" r:id="rId35"/>
    <p:sldId id="301" r:id="rId36"/>
    <p:sldId id="302" r:id="rId37"/>
    <p:sldId id="303" r:id="rId38"/>
    <p:sldId id="304" r:id="rId39"/>
    <p:sldId id="314" r:id="rId40"/>
    <p:sldId id="315" r:id="rId41"/>
    <p:sldId id="316" r:id="rId42"/>
    <p:sldId id="313" r:id="rId43"/>
    <p:sldId id="317" r:id="rId44"/>
    <p:sldId id="305" r:id="rId45"/>
    <p:sldId id="320" r:id="rId46"/>
    <p:sldId id="271" r:id="rId47"/>
    <p:sldId id="272" r:id="rId48"/>
    <p:sldId id="279" r:id="rId49"/>
    <p:sldId id="276" r:id="rId50"/>
    <p:sldId id="283" r:id="rId51"/>
    <p:sldId id="280" r:id="rId52"/>
    <p:sldId id="281" r:id="rId53"/>
    <p:sldId id="307" r:id="rId54"/>
    <p:sldId id="278" r:id="rId55"/>
    <p:sldId id="286" r:id="rId56"/>
    <p:sldId id="287" r:id="rId57"/>
    <p:sldId id="273" r:id="rId58"/>
    <p:sldId id="277" r:id="rId59"/>
    <p:sldId id="324" r:id="rId60"/>
    <p:sldId id="326"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tler, Matthew" initials="BM" lastIdx="3" clrIdx="0">
    <p:extLst>
      <p:ext uri="{19B8F6BF-5375-455C-9EA6-DF929625EA0E}">
        <p15:presenceInfo xmlns:p15="http://schemas.microsoft.com/office/powerpoint/2012/main" userId="S-1-5-21-111288279-36659543-794563710-338192" providerId="AD"/>
      </p:ext>
    </p:extLst>
  </p:cmAuthor>
  <p:cmAuthor id="2" name="Jonathan Sarasua" initials="JS" lastIdx="1" clrIdx="1">
    <p:extLst>
      <p:ext uri="{19B8F6BF-5375-455C-9EA6-DF929625EA0E}">
        <p15:presenceInfo xmlns:p15="http://schemas.microsoft.com/office/powerpoint/2012/main" userId="1c0e41f32ad8a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9" d="100"/>
          <a:sy n="99" d="100"/>
        </p:scale>
        <p:origin x="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D1174-2A71-4A47-8EB9-A3A6D1C4EEBF}"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41453-26F1-4746-9680-9E83B3B431DE}" type="slidenum">
              <a:rPr lang="en-US" smtClean="0"/>
              <a:t>‹#›</a:t>
            </a:fld>
            <a:endParaRPr lang="en-US"/>
          </a:p>
        </p:txBody>
      </p:sp>
    </p:spTree>
    <p:extLst>
      <p:ext uri="{BB962C8B-B14F-4D97-AF65-F5344CB8AC3E}">
        <p14:creationId xmlns:p14="http://schemas.microsoft.com/office/powerpoint/2010/main" val="287892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my interest in boardgames and how I came to choose MCTS. I’ll mention I had no prior experience with AI, so MCTS made sense since the concept is simple but still pops up in conjunction with other AIs like Alpha Zero and Hierarchical Portfolio Search</a:t>
            </a:r>
          </a:p>
        </p:txBody>
      </p:sp>
      <p:sp>
        <p:nvSpPr>
          <p:cNvPr id="4" name="Slide Number Placeholder 3"/>
          <p:cNvSpPr>
            <a:spLocks noGrp="1"/>
          </p:cNvSpPr>
          <p:nvPr>
            <p:ph type="sldNum" sz="quarter" idx="5"/>
          </p:nvPr>
        </p:nvSpPr>
        <p:spPr/>
        <p:txBody>
          <a:bodyPr/>
          <a:lstStyle/>
          <a:p>
            <a:fld id="{6F141453-26F1-4746-9680-9E83B3B431DE}" type="slidenum">
              <a:rPr lang="en-US" smtClean="0"/>
              <a:t>3</a:t>
            </a:fld>
            <a:endParaRPr lang="en-US"/>
          </a:p>
        </p:txBody>
      </p:sp>
    </p:spTree>
    <p:extLst>
      <p:ext uri="{BB962C8B-B14F-4D97-AF65-F5344CB8AC3E}">
        <p14:creationId xmlns:p14="http://schemas.microsoft.com/office/powerpoint/2010/main" val="265145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7</a:t>
            </a:fld>
            <a:endParaRPr lang="en-US"/>
          </a:p>
        </p:txBody>
      </p:sp>
    </p:spTree>
    <p:extLst>
      <p:ext uri="{BB962C8B-B14F-4D97-AF65-F5344CB8AC3E}">
        <p14:creationId xmlns:p14="http://schemas.microsoft.com/office/powerpoint/2010/main" val="29430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8</a:t>
            </a:fld>
            <a:endParaRPr lang="en-US"/>
          </a:p>
        </p:txBody>
      </p:sp>
    </p:spTree>
    <p:extLst>
      <p:ext uri="{BB962C8B-B14F-4D97-AF65-F5344CB8AC3E}">
        <p14:creationId xmlns:p14="http://schemas.microsoft.com/office/powerpoint/2010/main" val="414248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141453-26F1-4746-9680-9E83B3B431DE}" type="slidenum">
              <a:rPr lang="en-US" smtClean="0"/>
              <a:t>10</a:t>
            </a:fld>
            <a:endParaRPr lang="en-US"/>
          </a:p>
        </p:txBody>
      </p:sp>
    </p:spTree>
    <p:extLst>
      <p:ext uri="{BB962C8B-B14F-4D97-AF65-F5344CB8AC3E}">
        <p14:creationId xmlns:p14="http://schemas.microsoft.com/office/powerpoint/2010/main" val="2798728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11</a:t>
            </a:fld>
            <a:endParaRPr lang="en-US"/>
          </a:p>
        </p:txBody>
      </p:sp>
    </p:spTree>
    <p:extLst>
      <p:ext uri="{BB962C8B-B14F-4D97-AF65-F5344CB8AC3E}">
        <p14:creationId xmlns:p14="http://schemas.microsoft.com/office/powerpoint/2010/main" val="228252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Dominion strategy theory and explain these state machines</a:t>
            </a:r>
          </a:p>
        </p:txBody>
      </p:sp>
      <p:sp>
        <p:nvSpPr>
          <p:cNvPr id="4" name="Slide Number Placeholder 3"/>
          <p:cNvSpPr>
            <a:spLocks noGrp="1"/>
          </p:cNvSpPr>
          <p:nvPr>
            <p:ph type="sldNum" sz="quarter" idx="5"/>
          </p:nvPr>
        </p:nvSpPr>
        <p:spPr/>
        <p:txBody>
          <a:bodyPr/>
          <a:lstStyle/>
          <a:p>
            <a:fld id="{6F141453-26F1-4746-9680-9E83B3B431DE}" type="slidenum">
              <a:rPr lang="en-US" smtClean="0"/>
              <a:t>12</a:t>
            </a:fld>
            <a:endParaRPr lang="en-US"/>
          </a:p>
        </p:txBody>
      </p:sp>
    </p:spTree>
    <p:extLst>
      <p:ext uri="{BB962C8B-B14F-4D97-AF65-F5344CB8AC3E}">
        <p14:creationId xmlns:p14="http://schemas.microsoft.com/office/powerpoint/2010/main" val="203858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15</a:t>
            </a:fld>
            <a:endParaRPr lang="en-US"/>
          </a:p>
        </p:txBody>
      </p:sp>
    </p:spTree>
    <p:extLst>
      <p:ext uri="{BB962C8B-B14F-4D97-AF65-F5344CB8AC3E}">
        <p14:creationId xmlns:p14="http://schemas.microsoft.com/office/powerpoint/2010/main" val="3443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16</a:t>
            </a:fld>
            <a:endParaRPr lang="en-US"/>
          </a:p>
        </p:txBody>
      </p:sp>
    </p:spTree>
    <p:extLst>
      <p:ext uri="{BB962C8B-B14F-4D97-AF65-F5344CB8AC3E}">
        <p14:creationId xmlns:p14="http://schemas.microsoft.com/office/powerpoint/2010/main" val="586393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brute force backtracking</a:t>
            </a:r>
          </a:p>
        </p:txBody>
      </p:sp>
      <p:sp>
        <p:nvSpPr>
          <p:cNvPr id="4" name="Slide Number Placeholder 3"/>
          <p:cNvSpPr>
            <a:spLocks noGrp="1"/>
          </p:cNvSpPr>
          <p:nvPr>
            <p:ph type="sldNum" sz="quarter" idx="5"/>
          </p:nvPr>
        </p:nvSpPr>
        <p:spPr/>
        <p:txBody>
          <a:bodyPr/>
          <a:lstStyle/>
          <a:p>
            <a:fld id="{6F141453-26F1-4746-9680-9E83B3B431DE}" type="slidenum">
              <a:rPr lang="en-US" smtClean="0"/>
              <a:t>25</a:t>
            </a:fld>
            <a:endParaRPr lang="en-US"/>
          </a:p>
        </p:txBody>
      </p:sp>
    </p:spTree>
    <p:extLst>
      <p:ext uri="{BB962C8B-B14F-4D97-AF65-F5344CB8AC3E}">
        <p14:creationId xmlns:p14="http://schemas.microsoft.com/office/powerpoint/2010/main" val="3850596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5/5/2021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5/5/2021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5/5/2021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5/5/2021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5/5/2021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5/5/2021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BF36-7477-47AF-83F3-EBA36F4F9A82}"/>
              </a:ext>
            </a:extLst>
          </p:cNvPr>
          <p:cNvSpPr>
            <a:spLocks noGrp="1"/>
          </p:cNvSpPr>
          <p:nvPr>
            <p:ph type="ctrTitle"/>
          </p:nvPr>
        </p:nvSpPr>
        <p:spPr/>
        <p:txBody>
          <a:bodyPr>
            <a:normAutofit fontScale="90000"/>
          </a:bodyPr>
          <a:lstStyle/>
          <a:p>
            <a:r>
              <a:rPr lang="en-US" dirty="0"/>
              <a:t>Dominion AI using Monte </a:t>
            </a:r>
            <a:r>
              <a:rPr lang="en-US" dirty="0" err="1"/>
              <a:t>carlo</a:t>
            </a:r>
            <a:r>
              <a:rPr lang="en-US" dirty="0"/>
              <a:t> tree search (</a:t>
            </a:r>
            <a:r>
              <a:rPr lang="en-US" dirty="0" err="1"/>
              <a:t>mcts</a:t>
            </a:r>
            <a:r>
              <a:rPr lang="en-US" dirty="0"/>
              <a:t>)</a:t>
            </a:r>
          </a:p>
        </p:txBody>
      </p:sp>
      <p:sp>
        <p:nvSpPr>
          <p:cNvPr id="3" name="Subtitle 2">
            <a:extLst>
              <a:ext uri="{FF2B5EF4-FFF2-40B4-BE49-F238E27FC236}">
                <a16:creationId xmlns:a16="http://schemas.microsoft.com/office/drawing/2014/main" id="{C17CC7F4-732E-48D8-A6F5-00D3CABA6012}"/>
              </a:ext>
            </a:extLst>
          </p:cNvPr>
          <p:cNvSpPr>
            <a:spLocks noGrp="1"/>
          </p:cNvSpPr>
          <p:nvPr>
            <p:ph type="subTitle" idx="1"/>
          </p:nvPr>
        </p:nvSpPr>
        <p:spPr/>
        <p:txBody>
          <a:bodyPr/>
          <a:lstStyle/>
          <a:p>
            <a:r>
              <a:rPr lang="en-US" dirty="0"/>
              <a:t>Jonathan Sarasua</a:t>
            </a:r>
          </a:p>
        </p:txBody>
      </p:sp>
    </p:spTree>
    <p:extLst>
      <p:ext uri="{BB962C8B-B14F-4D97-AF65-F5344CB8AC3E}">
        <p14:creationId xmlns:p14="http://schemas.microsoft.com/office/powerpoint/2010/main" val="283518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039520E-D76E-4C23-BF7A-6FF3A32BBB83}"/>
              </a:ext>
            </a:extLst>
          </p:cNvPr>
          <p:cNvSpPr>
            <a:spLocks noGrp="1"/>
          </p:cNvSpPr>
          <p:nvPr>
            <p:ph type="title"/>
          </p:nvPr>
        </p:nvSpPr>
        <p:spPr>
          <a:xfrm>
            <a:off x="685799" y="764373"/>
            <a:ext cx="3977639" cy="1600200"/>
          </a:xfrm>
        </p:spPr>
        <p:txBody>
          <a:bodyPr anchor="b">
            <a:normAutofit/>
          </a:bodyPr>
          <a:lstStyle/>
          <a:p>
            <a:pPr algn="l"/>
            <a:r>
              <a:rPr lang="en-US" sz="3200" dirty="0"/>
              <a:t>Dominion</a:t>
            </a:r>
          </a:p>
        </p:txBody>
      </p:sp>
      <p:sp>
        <p:nvSpPr>
          <p:cNvPr id="3" name="Content Placeholder 2">
            <a:extLst>
              <a:ext uri="{FF2B5EF4-FFF2-40B4-BE49-F238E27FC236}">
                <a16:creationId xmlns:a16="http://schemas.microsoft.com/office/drawing/2014/main" id="{EC5D88D7-4E43-44B4-973D-B45DFA2FD6D8}"/>
              </a:ext>
            </a:extLst>
          </p:cNvPr>
          <p:cNvSpPr>
            <a:spLocks noGrp="1"/>
          </p:cNvSpPr>
          <p:nvPr>
            <p:ph idx="1"/>
          </p:nvPr>
        </p:nvSpPr>
        <p:spPr>
          <a:xfrm>
            <a:off x="685800" y="2364573"/>
            <a:ext cx="3977639" cy="3854112"/>
          </a:xfrm>
        </p:spPr>
        <p:txBody>
          <a:bodyPr>
            <a:normAutofit/>
          </a:bodyPr>
          <a:lstStyle/>
          <a:p>
            <a:r>
              <a:rPr lang="en-US" sz="1600"/>
              <a:t>How to win:</a:t>
            </a:r>
          </a:p>
          <a:p>
            <a:pPr lvl="1"/>
            <a:r>
              <a:rPr lang="en-US" sz="1600"/>
              <a:t>Have more victory points from Green cards</a:t>
            </a:r>
          </a:p>
          <a:p>
            <a:pPr lvl="1"/>
            <a:endParaRPr lang="en-US" sz="1600"/>
          </a:p>
          <a:p>
            <a:r>
              <a:rPr lang="en-US" sz="1600"/>
              <a:t>Game ends when:</a:t>
            </a:r>
          </a:p>
          <a:p>
            <a:pPr lvl="1"/>
            <a:r>
              <a:rPr lang="en-US" sz="1600"/>
              <a:t>3 of the piles are exhausted OR</a:t>
            </a:r>
          </a:p>
          <a:p>
            <a:pPr lvl="1"/>
            <a:r>
              <a:rPr lang="en-US" sz="1600"/>
              <a:t>Province pile is exhausted</a:t>
            </a:r>
          </a:p>
          <a:p>
            <a:pPr lvl="1"/>
            <a:endParaRPr lang="en-US" sz="1600"/>
          </a:p>
        </p:txBody>
      </p:sp>
      <p:pic>
        <p:nvPicPr>
          <p:cNvPr id="6" name="Picture 5" descr="A picture containing text&#10;&#10;Description automatically generated">
            <a:extLst>
              <a:ext uri="{FF2B5EF4-FFF2-40B4-BE49-F238E27FC236}">
                <a16:creationId xmlns:a16="http://schemas.microsoft.com/office/drawing/2014/main" id="{CF85ABDC-BE96-4F35-8C46-98AA1440BB10}"/>
              </a:ext>
            </a:extLst>
          </p:cNvPr>
          <p:cNvPicPr>
            <a:picLocks noChangeAspect="1"/>
          </p:cNvPicPr>
          <p:nvPr/>
        </p:nvPicPr>
        <p:blipFill>
          <a:blip r:embed="rId4"/>
          <a:stretch>
            <a:fillRect/>
          </a:stretch>
        </p:blipFill>
        <p:spPr>
          <a:xfrm>
            <a:off x="4972699" y="1800028"/>
            <a:ext cx="6533501" cy="3364753"/>
          </a:xfrm>
          <a:prstGeom prst="rect">
            <a:avLst/>
          </a:prstGeom>
        </p:spPr>
      </p:pic>
    </p:spTree>
    <p:extLst>
      <p:ext uri="{BB962C8B-B14F-4D97-AF65-F5344CB8AC3E}">
        <p14:creationId xmlns:p14="http://schemas.microsoft.com/office/powerpoint/2010/main" val="67370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C0FF45D-29D5-425B-92B3-21FBBCAC85DE}"/>
              </a:ext>
            </a:extLst>
          </p:cNvPr>
          <p:cNvSpPr>
            <a:spLocks noGrp="1"/>
          </p:cNvSpPr>
          <p:nvPr>
            <p:ph type="title"/>
          </p:nvPr>
        </p:nvSpPr>
        <p:spPr>
          <a:xfrm>
            <a:off x="685799" y="764373"/>
            <a:ext cx="3977639" cy="1600200"/>
          </a:xfrm>
        </p:spPr>
        <p:txBody>
          <a:bodyPr anchor="b">
            <a:normAutofit/>
          </a:bodyPr>
          <a:lstStyle/>
          <a:p>
            <a:pPr algn="l"/>
            <a:r>
              <a:rPr lang="en-US" sz="3200"/>
              <a:t>Dominion</a:t>
            </a:r>
          </a:p>
        </p:txBody>
      </p:sp>
      <p:sp>
        <p:nvSpPr>
          <p:cNvPr id="5" name="Content Placeholder 4">
            <a:extLst>
              <a:ext uri="{FF2B5EF4-FFF2-40B4-BE49-F238E27FC236}">
                <a16:creationId xmlns:a16="http://schemas.microsoft.com/office/drawing/2014/main" id="{0E077F5D-66A6-4579-9495-69D5F770953D}"/>
              </a:ext>
            </a:extLst>
          </p:cNvPr>
          <p:cNvSpPr>
            <a:spLocks noGrp="1"/>
          </p:cNvSpPr>
          <p:nvPr>
            <p:ph idx="1"/>
          </p:nvPr>
        </p:nvSpPr>
        <p:spPr>
          <a:xfrm>
            <a:off x="685800" y="2364573"/>
            <a:ext cx="11006091" cy="3854112"/>
          </a:xfrm>
        </p:spPr>
        <p:txBody>
          <a:bodyPr>
            <a:normAutofit/>
          </a:bodyPr>
          <a:lstStyle/>
          <a:p>
            <a:r>
              <a:rPr lang="en-US" sz="1600" dirty="0"/>
              <a:t>Start of game</a:t>
            </a:r>
          </a:p>
          <a:p>
            <a:pPr lvl="1"/>
            <a:r>
              <a:rPr lang="en-US" sz="1600" dirty="0"/>
              <a:t>Shuffle starting deck</a:t>
            </a:r>
          </a:p>
          <a:p>
            <a:pPr lvl="1"/>
            <a:r>
              <a:rPr lang="en-US" sz="1600" dirty="0"/>
              <a:t>Draw 5 cards</a:t>
            </a:r>
          </a:p>
          <a:p>
            <a:r>
              <a:rPr lang="en-US" sz="1600" dirty="0"/>
              <a:t>Each turn</a:t>
            </a:r>
          </a:p>
          <a:p>
            <a:pPr lvl="1"/>
            <a:r>
              <a:rPr lang="en-US" sz="1600" dirty="0"/>
              <a:t>Play one action (grey cards)</a:t>
            </a:r>
          </a:p>
          <a:p>
            <a:pPr lvl="1"/>
            <a:r>
              <a:rPr lang="en-US" sz="1600" dirty="0"/>
              <a:t>Buy one card</a:t>
            </a:r>
          </a:p>
          <a:p>
            <a:pPr lvl="2"/>
            <a:r>
              <a:rPr lang="en-US" sz="1600" dirty="0"/>
              <a:t>Put Bought card in discard pile</a:t>
            </a:r>
          </a:p>
          <a:p>
            <a:pPr lvl="1"/>
            <a:r>
              <a:rPr lang="en-US" sz="1600" dirty="0"/>
              <a:t>End Turn</a:t>
            </a:r>
          </a:p>
          <a:p>
            <a:pPr lvl="2"/>
            <a:r>
              <a:rPr lang="en-US" sz="1600" dirty="0"/>
              <a:t>Discard all cards in hand, play area, and what you bought</a:t>
            </a:r>
          </a:p>
          <a:p>
            <a:pPr lvl="2"/>
            <a:r>
              <a:rPr lang="en-US" sz="1600" dirty="0"/>
              <a:t>Draw 5 new cards</a:t>
            </a:r>
          </a:p>
          <a:p>
            <a:pPr lvl="3"/>
            <a:r>
              <a:rPr lang="en-US" dirty="0"/>
              <a:t>If deck is empty, shuffle discard pile and make your deck</a:t>
            </a:r>
            <a:endParaRPr lang="en-US" sz="1600" dirty="0"/>
          </a:p>
          <a:p>
            <a:pPr lvl="1"/>
            <a:r>
              <a:rPr lang="en-US" sz="1600" dirty="0"/>
              <a:t>Cannot play action after buying</a:t>
            </a:r>
          </a:p>
          <a:p>
            <a:pPr lvl="1"/>
            <a:endParaRPr lang="en-US" sz="900" dirty="0"/>
          </a:p>
        </p:txBody>
      </p:sp>
    </p:spTree>
    <p:extLst>
      <p:ext uri="{BB962C8B-B14F-4D97-AF65-F5344CB8AC3E}">
        <p14:creationId xmlns:p14="http://schemas.microsoft.com/office/powerpoint/2010/main" val="16655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214646D-2A80-404C-AA27-07FDC85D13A5}"/>
              </a:ext>
            </a:extLst>
          </p:cNvPr>
          <p:cNvSpPr>
            <a:spLocks noGrp="1"/>
          </p:cNvSpPr>
          <p:nvPr>
            <p:ph type="title"/>
          </p:nvPr>
        </p:nvSpPr>
        <p:spPr>
          <a:xfrm>
            <a:off x="685799" y="764373"/>
            <a:ext cx="3977639" cy="1600200"/>
          </a:xfrm>
        </p:spPr>
        <p:txBody>
          <a:bodyPr anchor="b">
            <a:normAutofit/>
          </a:bodyPr>
          <a:lstStyle/>
          <a:p>
            <a:pPr algn="l"/>
            <a:r>
              <a:rPr lang="en-US" sz="3200"/>
              <a:t>Single State machine test bed</a:t>
            </a:r>
          </a:p>
        </p:txBody>
      </p:sp>
      <p:pic>
        <p:nvPicPr>
          <p:cNvPr id="5" name="Picture 4" descr="A screenshot of a video game&#10;&#10;Description automatically generated with medium confidence">
            <a:extLst>
              <a:ext uri="{FF2B5EF4-FFF2-40B4-BE49-F238E27FC236}">
                <a16:creationId xmlns:a16="http://schemas.microsoft.com/office/drawing/2014/main" id="{8B70C906-1019-4D58-A99A-AC79107D14E0}"/>
              </a:ext>
            </a:extLst>
          </p:cNvPr>
          <p:cNvPicPr>
            <a:picLocks noChangeAspect="1"/>
          </p:cNvPicPr>
          <p:nvPr/>
        </p:nvPicPr>
        <p:blipFill>
          <a:blip r:embed="rId4"/>
          <a:stretch>
            <a:fillRect/>
          </a:stretch>
        </p:blipFill>
        <p:spPr>
          <a:xfrm>
            <a:off x="2715697" y="3185140"/>
            <a:ext cx="9248118" cy="3495632"/>
          </a:xfrm>
          <a:prstGeom prst="rect">
            <a:avLst/>
          </a:prstGeom>
        </p:spPr>
      </p:pic>
      <p:sp>
        <p:nvSpPr>
          <p:cNvPr id="3" name="Content Placeholder 2">
            <a:extLst>
              <a:ext uri="{FF2B5EF4-FFF2-40B4-BE49-F238E27FC236}">
                <a16:creationId xmlns:a16="http://schemas.microsoft.com/office/drawing/2014/main" id="{412A7E92-B671-4FFB-9035-6B05C2BBD434}"/>
              </a:ext>
            </a:extLst>
          </p:cNvPr>
          <p:cNvSpPr>
            <a:spLocks noGrp="1"/>
          </p:cNvSpPr>
          <p:nvPr>
            <p:ph idx="1"/>
          </p:nvPr>
        </p:nvSpPr>
        <p:spPr>
          <a:xfrm>
            <a:off x="685800" y="2364573"/>
            <a:ext cx="3977639" cy="3854112"/>
          </a:xfrm>
        </p:spPr>
        <p:txBody>
          <a:bodyPr>
            <a:normAutofit/>
          </a:bodyPr>
          <a:lstStyle/>
          <a:p>
            <a:r>
              <a:rPr lang="en-US" sz="1600" dirty="0"/>
              <a:t>Big Money</a:t>
            </a:r>
          </a:p>
          <a:p>
            <a:pPr lvl="1"/>
            <a:r>
              <a:rPr lang="en-US" sz="1600" dirty="0"/>
              <a:t>Baseline</a:t>
            </a:r>
          </a:p>
          <a:p>
            <a:r>
              <a:rPr lang="en-US" sz="1600" dirty="0"/>
              <a:t>Single Witch</a:t>
            </a:r>
          </a:p>
          <a:p>
            <a:r>
              <a:rPr lang="en-US" sz="1600" dirty="0"/>
              <a:t>Double Witch</a:t>
            </a:r>
          </a:p>
          <a:p>
            <a:r>
              <a:rPr lang="en-US" sz="1600" dirty="0"/>
              <a:t>Sarasua1</a:t>
            </a:r>
          </a:p>
        </p:txBody>
      </p:sp>
      <p:sp>
        <p:nvSpPr>
          <p:cNvPr id="13" name="Freeform: Shape 12">
            <a:extLst>
              <a:ext uri="{FF2B5EF4-FFF2-40B4-BE49-F238E27FC236}">
                <a16:creationId xmlns:a16="http://schemas.microsoft.com/office/drawing/2014/main" id="{9B80F8E3-36C0-4C4C-B793-EDAD77F71556}"/>
              </a:ext>
            </a:extLst>
          </p:cNvPr>
          <p:cNvSpPr/>
          <p:nvPr/>
        </p:nvSpPr>
        <p:spPr>
          <a:xfrm>
            <a:off x="2528596" y="3128946"/>
            <a:ext cx="9435219" cy="3551826"/>
          </a:xfrm>
          <a:custGeom>
            <a:avLst/>
            <a:gdLst>
              <a:gd name="connsiteX0" fmla="*/ 0 w 9435219"/>
              <a:gd name="connsiteY0" fmla="*/ 0 h 3551826"/>
              <a:gd name="connsiteX1" fmla="*/ 9435219 w 9435219"/>
              <a:gd name="connsiteY1" fmla="*/ 0 h 3551826"/>
              <a:gd name="connsiteX2" fmla="*/ 9435219 w 9435219"/>
              <a:gd name="connsiteY2" fmla="*/ 3551826 h 3551826"/>
              <a:gd name="connsiteX3" fmla="*/ 7130558 w 9435219"/>
              <a:gd name="connsiteY3" fmla="*/ 3551826 h 3551826"/>
              <a:gd name="connsiteX4" fmla="*/ 7130558 w 9435219"/>
              <a:gd name="connsiteY4" fmla="*/ 1840602 h 3551826"/>
              <a:gd name="connsiteX5" fmla="*/ 4250 w 9435219"/>
              <a:gd name="connsiteY5" fmla="*/ 1840602 h 3551826"/>
              <a:gd name="connsiteX6" fmla="*/ 4250 w 9435219"/>
              <a:gd name="connsiteY6" fmla="*/ 3551826 h 3551826"/>
              <a:gd name="connsiteX7" fmla="*/ 0 w 9435219"/>
              <a:gd name="connsiteY7" fmla="*/ 3551826 h 355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5219" h="3551826">
                <a:moveTo>
                  <a:pt x="0" y="0"/>
                </a:moveTo>
                <a:lnTo>
                  <a:pt x="9435219" y="0"/>
                </a:lnTo>
                <a:lnTo>
                  <a:pt x="9435219" y="3551826"/>
                </a:lnTo>
                <a:lnTo>
                  <a:pt x="7130558" y="3551826"/>
                </a:lnTo>
                <a:lnTo>
                  <a:pt x="7130558" y="1840602"/>
                </a:lnTo>
                <a:lnTo>
                  <a:pt x="4250" y="1840602"/>
                </a:lnTo>
                <a:lnTo>
                  <a:pt x="4250" y="3551826"/>
                </a:lnTo>
                <a:lnTo>
                  <a:pt x="0" y="3551826"/>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267288B6-3942-4DAC-9E86-1B168B2DE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360" y="342468"/>
            <a:ext cx="2681280" cy="428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99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b="1" u="sng" dirty="0">
                <a:solidFill>
                  <a:schemeClr val="accent1"/>
                </a:solidFill>
              </a:rPr>
              <a:t>Monte Carlo Tree Search</a:t>
            </a:r>
            <a:endParaRPr lang="en-US" sz="1800" dirty="0"/>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34988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3AF-AA5E-49F2-87CD-F06633F5405E}"/>
              </a:ext>
            </a:extLst>
          </p:cNvPr>
          <p:cNvSpPr>
            <a:spLocks noGrp="1"/>
          </p:cNvSpPr>
          <p:nvPr>
            <p:ph type="title"/>
          </p:nvPr>
        </p:nvSpPr>
        <p:spPr/>
        <p:txBody>
          <a:bodyPr/>
          <a:lstStyle/>
          <a:p>
            <a:r>
              <a:rPr lang="en-US" dirty="0"/>
              <a:t>MCTS Background</a:t>
            </a:r>
          </a:p>
        </p:txBody>
      </p:sp>
      <p:sp>
        <p:nvSpPr>
          <p:cNvPr id="3" name="Content Placeholder 2">
            <a:extLst>
              <a:ext uri="{FF2B5EF4-FFF2-40B4-BE49-F238E27FC236}">
                <a16:creationId xmlns:a16="http://schemas.microsoft.com/office/drawing/2014/main" id="{058E48C7-AD99-49D6-84B5-0D989310AD97}"/>
              </a:ext>
            </a:extLst>
          </p:cNvPr>
          <p:cNvSpPr>
            <a:spLocks noGrp="1"/>
          </p:cNvSpPr>
          <p:nvPr>
            <p:ph idx="1"/>
          </p:nvPr>
        </p:nvSpPr>
        <p:spPr/>
        <p:txBody>
          <a:bodyPr>
            <a:normAutofit/>
          </a:bodyPr>
          <a:lstStyle/>
          <a:p>
            <a:r>
              <a:rPr lang="en-US" dirty="0"/>
              <a:t>Goal: </a:t>
            </a:r>
          </a:p>
          <a:p>
            <a:pPr lvl="1"/>
            <a:r>
              <a:rPr lang="en-US" dirty="0"/>
              <a:t>Able to always have a result in a limited timeframe</a:t>
            </a:r>
          </a:p>
          <a:p>
            <a:pPr lvl="1"/>
            <a:r>
              <a:rPr lang="en-US" dirty="0"/>
              <a:t>Get smarter the more time it has</a:t>
            </a:r>
          </a:p>
          <a:p>
            <a:r>
              <a:rPr lang="en-US" dirty="0"/>
              <a:t>Solution:</a:t>
            </a:r>
          </a:p>
          <a:p>
            <a:pPr lvl="1"/>
            <a:r>
              <a:rPr lang="en-US" dirty="0"/>
              <a:t>Build tree of all game states</a:t>
            </a:r>
          </a:p>
          <a:p>
            <a:pPr lvl="1"/>
            <a:r>
              <a:rPr lang="en-US" dirty="0"/>
              <a:t>Save metadata to nodes in the tree while building to allow giving an answer while incomplete</a:t>
            </a:r>
          </a:p>
          <a:p>
            <a:pPr lvl="1"/>
            <a:r>
              <a:rPr lang="en-US" dirty="0"/>
              <a:t>Build where the most promising moves are</a:t>
            </a:r>
          </a:p>
          <a:p>
            <a:r>
              <a:rPr lang="en-US" dirty="0"/>
              <a:t>Nice to have</a:t>
            </a:r>
          </a:p>
          <a:p>
            <a:pPr lvl="1"/>
            <a:r>
              <a:rPr lang="en-US" dirty="0"/>
              <a:t>Keep the solution general enough that expert knowledge isn’t required</a:t>
            </a:r>
          </a:p>
          <a:p>
            <a:pPr lvl="1"/>
            <a:r>
              <a:rPr lang="en-US" dirty="0"/>
              <a:t>Combine with other AIs to make a better AI</a:t>
            </a:r>
          </a:p>
        </p:txBody>
      </p:sp>
    </p:spTree>
    <p:extLst>
      <p:ext uri="{BB962C8B-B14F-4D97-AF65-F5344CB8AC3E}">
        <p14:creationId xmlns:p14="http://schemas.microsoft.com/office/powerpoint/2010/main" val="8544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fontScale="92500" lnSpcReduction="20000"/>
          </a:bodyPr>
          <a:lstStyle/>
          <a:p>
            <a:r>
              <a:rPr lang="en-US" sz="1600" dirty="0"/>
              <a:t>Build the best incomplete tree of game states</a:t>
            </a:r>
          </a:p>
          <a:p>
            <a:r>
              <a:rPr lang="en-US" sz="1600" dirty="0"/>
              <a:t>Selection</a:t>
            </a:r>
          </a:p>
          <a:p>
            <a:pPr lvl="1"/>
            <a:r>
              <a:rPr lang="en-US" sz="1400" dirty="0"/>
              <a:t>Can expand current node?</a:t>
            </a:r>
          </a:p>
          <a:p>
            <a:pPr lvl="1"/>
            <a:r>
              <a:rPr lang="en-US" sz="1400" dirty="0"/>
              <a:t>Uses Upper Confidence Bounds Applied To Trees (UCT) to select the best node to expand</a:t>
            </a:r>
          </a:p>
          <a:p>
            <a:r>
              <a:rPr lang="en-US" sz="1600" dirty="0"/>
              <a:t>Expansion</a:t>
            </a:r>
          </a:p>
          <a:p>
            <a:pPr lvl="1"/>
            <a:r>
              <a:rPr lang="en-US" sz="1400" dirty="0"/>
              <a:t>Add unexplored child node to selected node</a:t>
            </a:r>
          </a:p>
          <a:p>
            <a:r>
              <a:rPr lang="en-US" sz="1600" dirty="0"/>
              <a:t>Simulation</a:t>
            </a:r>
          </a:p>
          <a:p>
            <a:pPr lvl="1"/>
            <a:r>
              <a:rPr lang="en-US" sz="1400" dirty="0"/>
              <a:t>Plays a game using random moves and returns 0, 0.5, or 1 for loss, tie, or win</a:t>
            </a:r>
          </a:p>
          <a:p>
            <a:r>
              <a:rPr lang="en-US" sz="1600" dirty="0"/>
              <a:t>Backpropagation</a:t>
            </a:r>
          </a:p>
          <a:p>
            <a:pPr lvl="1"/>
            <a:r>
              <a:rPr lang="en-US" sz="1400" dirty="0"/>
              <a:t>Take the result from simulation and backpropagate relative to the current player</a:t>
            </a:r>
          </a:p>
        </p:txBody>
      </p:sp>
      <p:sp>
        <p:nvSpPr>
          <p:cNvPr id="17" name="TextBox 16">
            <a:extLst>
              <a:ext uri="{FF2B5EF4-FFF2-40B4-BE49-F238E27FC236}">
                <a16:creationId xmlns:a16="http://schemas.microsoft.com/office/drawing/2014/main" id="{5FD05699-5F4D-4C55-B22D-F2E6BC952A9D}"/>
              </a:ext>
            </a:extLst>
          </p:cNvPr>
          <p:cNvSpPr txBox="1"/>
          <p:nvPr/>
        </p:nvSpPr>
        <p:spPr>
          <a:xfrm>
            <a:off x="9436084" y="1981443"/>
            <a:ext cx="2478833" cy="646331"/>
          </a:xfrm>
          <a:prstGeom prst="rect">
            <a:avLst/>
          </a:prstGeom>
          <a:noFill/>
        </p:spPr>
        <p:txBody>
          <a:bodyPr wrap="square" rtlCol="0">
            <a:spAutoFit/>
          </a:bodyPr>
          <a:lstStyle/>
          <a:p>
            <a:r>
              <a:rPr lang="en-US" sz="1200" dirty="0"/>
              <a:t>UCT</a:t>
            </a:r>
          </a:p>
          <a:p>
            <a:r>
              <a:rPr lang="en-US" sz="1200" dirty="0"/>
              <a:t>Score = </a:t>
            </a:r>
            <a:r>
              <a:rPr lang="en-US" sz="1200" dirty="0" err="1"/>
              <a:t>winrate</a:t>
            </a:r>
            <a:endParaRPr lang="en-US" sz="1200" dirty="0"/>
          </a:p>
          <a:p>
            <a:r>
              <a:rPr lang="en-US" sz="1200" dirty="0"/>
              <a:t>C = Exploration parameter</a:t>
            </a:r>
          </a:p>
        </p:txBody>
      </p:sp>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4"/>
          <a:stretch>
            <a:fillRect/>
          </a:stretch>
        </p:blipFill>
        <p:spPr>
          <a:xfrm>
            <a:off x="5056589" y="3311277"/>
            <a:ext cx="6533501" cy="290740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0E2ECB67-B37F-4CD6-9D6E-9FF2CE90FABE}"/>
              </a:ext>
            </a:extLst>
          </p:cNvPr>
          <p:cNvPicPr>
            <a:picLocks noChangeAspect="1"/>
          </p:cNvPicPr>
          <p:nvPr/>
        </p:nvPicPr>
        <p:blipFill>
          <a:blip r:embed="rId5"/>
          <a:stretch>
            <a:fillRect/>
          </a:stretch>
        </p:blipFill>
        <p:spPr>
          <a:xfrm>
            <a:off x="4996449" y="1981443"/>
            <a:ext cx="4401164" cy="1105054"/>
          </a:xfrm>
          <a:prstGeom prst="rect">
            <a:avLst/>
          </a:prstGeom>
        </p:spPr>
      </p:pic>
      <p:sp>
        <p:nvSpPr>
          <p:cNvPr id="3" name="TextBox 2">
            <a:extLst>
              <a:ext uri="{FF2B5EF4-FFF2-40B4-BE49-F238E27FC236}">
                <a16:creationId xmlns:a16="http://schemas.microsoft.com/office/drawing/2014/main" id="{7BA25FED-B1AE-4B87-B978-014A233BB7D3}"/>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1258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xEl>
                                              <p:pRg st="3" end="3"/>
                                            </p:txEl>
                                          </p:spTgt>
                                        </p:tgtEl>
                                        <p:attrNameLst>
                                          <p:attrName>style.visibility</p:attrName>
                                        </p:attrNameLst>
                                      </p:cBhvr>
                                      <p:to>
                                        <p:strVal val="visible"/>
                                      </p:to>
                                    </p:set>
                                    <p:animEffect transition="in" filter="fade">
                                      <p:cBhvr>
                                        <p:cTn id="28" dur="500"/>
                                        <p:tgtEl>
                                          <p:spTgt spid="2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xEl>
                                              <p:pRg st="4" end="4"/>
                                            </p:txEl>
                                          </p:spTgt>
                                        </p:tgtEl>
                                        <p:attrNameLst>
                                          <p:attrName>style.visibility</p:attrName>
                                        </p:attrNameLst>
                                      </p:cBhvr>
                                      <p:to>
                                        <p:strVal val="visible"/>
                                      </p:to>
                                    </p:set>
                                    <p:animEffect transition="in" filter="fade">
                                      <p:cBhvr>
                                        <p:cTn id="33" dur="500"/>
                                        <p:tgtEl>
                                          <p:spTgt spid="22">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5" end="5"/>
                                            </p:txEl>
                                          </p:spTgt>
                                        </p:tgtEl>
                                        <p:attrNameLst>
                                          <p:attrName>style.visibility</p:attrName>
                                        </p:attrNameLst>
                                      </p:cBhvr>
                                      <p:to>
                                        <p:strVal val="visible"/>
                                      </p:to>
                                    </p:set>
                                    <p:animEffect transition="in" filter="fade">
                                      <p:cBhvr>
                                        <p:cTn id="36" dur="500"/>
                                        <p:tgtEl>
                                          <p:spTgt spid="2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xEl>
                                              <p:pRg st="6" end="6"/>
                                            </p:txEl>
                                          </p:spTgt>
                                        </p:tgtEl>
                                        <p:attrNameLst>
                                          <p:attrName>style.visibility</p:attrName>
                                        </p:attrNameLst>
                                      </p:cBhvr>
                                      <p:to>
                                        <p:strVal val="visible"/>
                                      </p:to>
                                    </p:set>
                                    <p:animEffect transition="in" filter="fade">
                                      <p:cBhvr>
                                        <p:cTn id="41" dur="500"/>
                                        <p:tgtEl>
                                          <p:spTgt spid="22">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xEl>
                                              <p:pRg st="7" end="7"/>
                                            </p:txEl>
                                          </p:spTgt>
                                        </p:tgtEl>
                                        <p:attrNameLst>
                                          <p:attrName>style.visibility</p:attrName>
                                        </p:attrNameLst>
                                      </p:cBhvr>
                                      <p:to>
                                        <p:strVal val="visible"/>
                                      </p:to>
                                    </p:set>
                                    <p:animEffect transition="in" filter="fade">
                                      <p:cBhvr>
                                        <p:cTn id="44" dur="500"/>
                                        <p:tgtEl>
                                          <p:spTgt spid="22">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xEl>
                                              <p:pRg st="8" end="8"/>
                                            </p:txEl>
                                          </p:spTgt>
                                        </p:tgtEl>
                                        <p:attrNameLst>
                                          <p:attrName>style.visibility</p:attrName>
                                        </p:attrNameLst>
                                      </p:cBhvr>
                                      <p:to>
                                        <p:strVal val="visible"/>
                                      </p:to>
                                    </p:set>
                                    <p:animEffect transition="in" filter="fade">
                                      <p:cBhvr>
                                        <p:cTn id="49" dur="500"/>
                                        <p:tgtEl>
                                          <p:spTgt spid="22">
                                            <p:txEl>
                                              <p:pRg st="8" end="8"/>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xEl>
                                              <p:pRg st="9" end="9"/>
                                            </p:txEl>
                                          </p:spTgt>
                                        </p:tgtEl>
                                        <p:attrNameLst>
                                          <p:attrName>style.visibility</p:attrName>
                                        </p:attrNameLst>
                                      </p:cBhvr>
                                      <p:to>
                                        <p:strVal val="visible"/>
                                      </p:to>
                                    </p:set>
                                    <p:animEffect transition="in" filter="fade">
                                      <p:cBhvr>
                                        <p:cTn id="52" dur="500"/>
                                        <p:tgtEl>
                                          <p:spTgt spid="2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17"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a:bodyPr>
          <a:lstStyle/>
          <a:p>
            <a:r>
              <a:rPr lang="en-US" sz="1600" dirty="0"/>
              <a:t>Best move is</a:t>
            </a:r>
          </a:p>
          <a:p>
            <a:pPr lvl="1"/>
            <a:r>
              <a:rPr lang="en-US" sz="1600" dirty="0"/>
              <a:t>Highest </a:t>
            </a:r>
            <a:r>
              <a:rPr lang="en-US" sz="1600" dirty="0" err="1"/>
              <a:t>winrate</a:t>
            </a:r>
            <a:r>
              <a:rPr lang="en-US" sz="1600" dirty="0"/>
              <a:t> move</a:t>
            </a:r>
          </a:p>
          <a:p>
            <a:pPr lvl="1"/>
            <a:r>
              <a:rPr lang="en-US" sz="1600" dirty="0"/>
              <a:t>Most visited move</a:t>
            </a:r>
          </a:p>
        </p:txBody>
      </p:sp>
      <p:sp>
        <p:nvSpPr>
          <p:cNvPr id="17" name="TextBox 16">
            <a:extLst>
              <a:ext uri="{FF2B5EF4-FFF2-40B4-BE49-F238E27FC236}">
                <a16:creationId xmlns:a16="http://schemas.microsoft.com/office/drawing/2014/main" id="{5FD05699-5F4D-4C55-B22D-F2E6BC952A9D}"/>
              </a:ext>
            </a:extLst>
          </p:cNvPr>
          <p:cNvSpPr txBox="1"/>
          <p:nvPr/>
        </p:nvSpPr>
        <p:spPr>
          <a:xfrm>
            <a:off x="9436084" y="1981443"/>
            <a:ext cx="2478833" cy="646331"/>
          </a:xfrm>
          <a:prstGeom prst="rect">
            <a:avLst/>
          </a:prstGeom>
          <a:noFill/>
        </p:spPr>
        <p:txBody>
          <a:bodyPr wrap="square" rtlCol="0">
            <a:spAutoFit/>
          </a:bodyPr>
          <a:lstStyle/>
          <a:p>
            <a:r>
              <a:rPr lang="en-US" sz="1200" dirty="0"/>
              <a:t>UCT</a:t>
            </a:r>
          </a:p>
          <a:p>
            <a:r>
              <a:rPr lang="en-US" sz="1200" dirty="0"/>
              <a:t>Score = </a:t>
            </a:r>
            <a:r>
              <a:rPr lang="en-US" sz="1200" dirty="0" err="1"/>
              <a:t>winrate</a:t>
            </a:r>
            <a:endParaRPr lang="en-US" sz="1200" dirty="0"/>
          </a:p>
          <a:p>
            <a:r>
              <a:rPr lang="en-US" sz="1200" dirty="0"/>
              <a:t>C = Exploration parameter</a:t>
            </a:r>
          </a:p>
        </p:txBody>
      </p:sp>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4"/>
          <a:stretch>
            <a:fillRect/>
          </a:stretch>
        </p:blipFill>
        <p:spPr>
          <a:xfrm>
            <a:off x="5056589" y="3311277"/>
            <a:ext cx="6533501" cy="290740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0E2ECB67-B37F-4CD6-9D6E-9FF2CE90FABE}"/>
              </a:ext>
            </a:extLst>
          </p:cNvPr>
          <p:cNvPicPr>
            <a:picLocks noChangeAspect="1"/>
          </p:cNvPicPr>
          <p:nvPr/>
        </p:nvPicPr>
        <p:blipFill>
          <a:blip r:embed="rId5"/>
          <a:stretch>
            <a:fillRect/>
          </a:stretch>
        </p:blipFill>
        <p:spPr>
          <a:xfrm>
            <a:off x="4996449" y="1981443"/>
            <a:ext cx="4401164" cy="1105054"/>
          </a:xfrm>
          <a:prstGeom prst="rect">
            <a:avLst/>
          </a:prstGeom>
        </p:spPr>
      </p:pic>
      <p:sp>
        <p:nvSpPr>
          <p:cNvPr id="9" name="TextBox 8">
            <a:extLst>
              <a:ext uri="{FF2B5EF4-FFF2-40B4-BE49-F238E27FC236}">
                <a16:creationId xmlns:a16="http://schemas.microsoft.com/office/drawing/2014/main" id="{810E66A3-FB65-4E24-A61A-D64B8493C9C2}"/>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351440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fade">
                                      <p:cBhvr>
                                        <p:cTn id="12"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Each move may have multiple outcomes</a:t>
            </a:r>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81548" y="3032391"/>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a:t>Input Move</a:t>
            </a:r>
            <a:endParaRPr lang="en-US" sz="1600" dirty="0"/>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a:stCxn id="7" idx="2"/>
          </p:cNvCxnSpPr>
          <p:nvPr/>
        </p:nvCxnSpPr>
        <p:spPr>
          <a:xfrm flipH="1">
            <a:off x="5047731" y="4808238"/>
            <a:ext cx="1925552"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a:stCxn id="7" idx="2"/>
          </p:cNvCxnSpPr>
          <p:nvPr/>
        </p:nvCxnSpPr>
        <p:spPr>
          <a:xfrm>
            <a:off x="6973283" y="4808238"/>
            <a:ext cx="2266629"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4706224" y="4867361"/>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
        <p:nvSpPr>
          <p:cNvPr id="59" name="Oval 58">
            <a:extLst>
              <a:ext uri="{FF2B5EF4-FFF2-40B4-BE49-F238E27FC236}">
                <a16:creationId xmlns:a16="http://schemas.microsoft.com/office/drawing/2014/main" id="{8B1EA767-B40A-4661-9A42-6FA095C1C562}"/>
              </a:ext>
            </a:extLst>
          </p:cNvPr>
          <p:cNvSpPr/>
          <p:nvPr/>
        </p:nvSpPr>
        <p:spPr>
          <a:xfrm>
            <a:off x="889002" y="4027718"/>
            <a:ext cx="1550046" cy="1443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0" name="TextBox 59">
            <a:extLst>
              <a:ext uri="{FF2B5EF4-FFF2-40B4-BE49-F238E27FC236}">
                <a16:creationId xmlns:a16="http://schemas.microsoft.com/office/drawing/2014/main" id="{4EC90C6F-C790-47CC-BF69-567C2C5277E9}"/>
              </a:ext>
            </a:extLst>
          </p:cNvPr>
          <p:cNvSpPr txBox="1"/>
          <p:nvPr/>
        </p:nvSpPr>
        <p:spPr>
          <a:xfrm>
            <a:off x="905358" y="4586231"/>
            <a:ext cx="1489510" cy="276999"/>
          </a:xfrm>
          <a:prstGeom prst="rect">
            <a:avLst/>
          </a:prstGeom>
          <a:noFill/>
        </p:spPr>
        <p:txBody>
          <a:bodyPr wrap="none" rtlCol="0">
            <a:spAutoFit/>
          </a:bodyPr>
          <a:lstStyle/>
          <a:p>
            <a:r>
              <a:rPr lang="en-US" sz="1200" dirty="0"/>
              <a:t>Wins / Simulations</a:t>
            </a:r>
          </a:p>
        </p:txBody>
      </p:sp>
      <p:sp>
        <p:nvSpPr>
          <p:cNvPr id="61" name="Oval 60">
            <a:extLst>
              <a:ext uri="{FF2B5EF4-FFF2-40B4-BE49-F238E27FC236}">
                <a16:creationId xmlns:a16="http://schemas.microsoft.com/office/drawing/2014/main" id="{D7506EAE-649D-4785-864A-06C77B5BC88A}"/>
              </a:ext>
            </a:extLst>
          </p:cNvPr>
          <p:cNvSpPr/>
          <p:nvPr/>
        </p:nvSpPr>
        <p:spPr>
          <a:xfrm>
            <a:off x="296428" y="5311345"/>
            <a:ext cx="1353685" cy="1186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Player 1</a:t>
            </a:r>
          </a:p>
        </p:txBody>
      </p:sp>
      <p:sp>
        <p:nvSpPr>
          <p:cNvPr id="62" name="Oval 61">
            <a:extLst>
              <a:ext uri="{FF2B5EF4-FFF2-40B4-BE49-F238E27FC236}">
                <a16:creationId xmlns:a16="http://schemas.microsoft.com/office/drawing/2014/main" id="{F5F039FE-3D1D-43EE-BCAE-A499C0CA6847}"/>
              </a:ext>
            </a:extLst>
          </p:cNvPr>
          <p:cNvSpPr/>
          <p:nvPr/>
        </p:nvSpPr>
        <p:spPr>
          <a:xfrm>
            <a:off x="1679283" y="5327135"/>
            <a:ext cx="1353685" cy="118640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Player 2</a:t>
            </a:r>
          </a:p>
        </p:txBody>
      </p:sp>
    </p:spTree>
    <p:extLst>
      <p:ext uri="{BB962C8B-B14F-4D97-AF65-F5344CB8AC3E}">
        <p14:creationId xmlns:p14="http://schemas.microsoft.com/office/powerpoint/2010/main" val="22672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9"/>
                                        </p:tgtEl>
                                        <p:attrNameLst>
                                          <p:attrName>style.visibility</p:attrName>
                                        </p:attrNameLst>
                                      </p:cBhvr>
                                      <p:to>
                                        <p:strVal val="visible"/>
                                      </p:to>
                                    </p:set>
                                    <p:animEffect transition="in" filter="fade">
                                      <p:cBhvr>
                                        <p:cTn id="114" dur="500"/>
                                        <p:tgtEl>
                                          <p:spTgt spid="4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fade">
                                      <p:cBhvr>
                                        <p:cTn id="117" dur="500"/>
                                        <p:tgtEl>
                                          <p:spTgt spid="50"/>
                                        </p:tgtEl>
                                      </p:cBhvr>
                                    </p:animEffect>
                                  </p:childTnLst>
                                </p:cTn>
                              </p:par>
                              <p:par>
                                <p:cTn id="118" presetID="10" presetClass="entr" presetSubtype="0" fill="hold" nodeType="with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fade">
                                      <p:cBhvr>
                                        <p:cTn id="120" dur="500"/>
                                        <p:tgtEl>
                                          <p:spTgt spid="51"/>
                                        </p:tgtEl>
                                      </p:cBhvr>
                                    </p:animEffect>
                                  </p:childTnLst>
                                </p:cTn>
                              </p:par>
                              <p:par>
                                <p:cTn id="121" presetID="10" presetClass="entr" presetSubtype="0" fill="hold" nodeType="with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fade">
                                      <p:cBhvr>
                                        <p:cTn id="123" dur="500"/>
                                        <p:tgtEl>
                                          <p:spTgt spid="5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fade">
                                      <p:cBhvr>
                                        <p:cTn id="126" dur="500"/>
                                        <p:tgtEl>
                                          <p:spTgt spid="5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animBg="1"/>
      <p:bldP spid="7" grpId="0" animBg="1"/>
      <p:bldP spid="10" grpId="0"/>
      <p:bldP spid="12" grpId="0" animBg="1"/>
      <p:bldP spid="13" grpId="0"/>
      <p:bldP spid="14" grpId="0"/>
      <p:bldP spid="22" grpId="0" animBg="1"/>
      <p:bldP spid="23" grpId="0" animBg="1"/>
      <p:bldP spid="26" grpId="0" animBg="1"/>
      <p:bldP spid="27" grpId="0" animBg="1"/>
      <p:bldP spid="29" grpId="0" animBg="1"/>
      <p:bldP spid="30" grpId="0" animBg="1"/>
      <p:bldP spid="33" grpId="0" animBg="1"/>
      <p:bldP spid="34" grpId="0" animBg="1"/>
      <p:bldP spid="35" grpId="0"/>
      <p:bldP spid="36" grpId="0" animBg="1"/>
      <p:bldP spid="37" grpId="0" animBg="1"/>
      <p:bldP spid="38" grpId="0"/>
      <p:bldP spid="39" grpId="0" animBg="1"/>
      <p:bldP spid="40" grpId="0" animBg="1"/>
      <p:bldP spid="41" grpId="0"/>
      <p:bldP spid="42" grpId="0" animBg="1"/>
      <p:bldP spid="43" grpId="0" animBg="1"/>
      <p:bldP spid="44" grpId="0"/>
      <p:bldP spid="45" grpId="0" animBg="1"/>
      <p:bldP spid="46" grpId="0" animBg="1"/>
      <p:bldP spid="47" grpId="0"/>
      <p:bldP spid="48" grpId="0" animBg="1"/>
      <p:bldP spid="49" grpId="0" animBg="1"/>
      <p:bldP spid="50" grpId="0"/>
      <p:bldP spid="57" grpId="0"/>
      <p:bldP spid="58" grpId="0"/>
      <p:bldP spid="59" grpId="0" animBg="1"/>
      <p:bldP spid="60" grpId="0"/>
      <p:bldP spid="61"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UCT formula changes</a:t>
            </a:r>
          </a:p>
          <a:p>
            <a:pPr lvl="1"/>
            <a:r>
              <a:rPr lang="en-US" dirty="0"/>
              <a:t>Comparing moves instead of single outcome</a:t>
            </a:r>
          </a:p>
          <a:p>
            <a:pPr lvl="1"/>
            <a:r>
              <a:rPr lang="en-US" dirty="0"/>
              <a:t>Score = ∑Wins/∑Simulations</a:t>
            </a:r>
          </a:p>
        </p:txBody>
      </p:sp>
      <p:pic>
        <p:nvPicPr>
          <p:cNvPr id="4" name="Picture 3" descr="Diagram&#10;&#10;Description automatically generated with medium confidence">
            <a:extLst>
              <a:ext uri="{FF2B5EF4-FFF2-40B4-BE49-F238E27FC236}">
                <a16:creationId xmlns:a16="http://schemas.microsoft.com/office/drawing/2014/main" id="{05F71DE5-B13A-4680-B58F-CFBE7F219C9E}"/>
              </a:ext>
            </a:extLst>
          </p:cNvPr>
          <p:cNvPicPr>
            <a:picLocks noChangeAspect="1"/>
          </p:cNvPicPr>
          <p:nvPr/>
        </p:nvPicPr>
        <p:blipFill>
          <a:blip r:embed="rId2"/>
          <a:stretch>
            <a:fillRect/>
          </a:stretch>
        </p:blipFill>
        <p:spPr>
          <a:xfrm>
            <a:off x="7200900" y="3654241"/>
            <a:ext cx="4400000" cy="1104762"/>
          </a:xfrm>
          <a:prstGeom prst="rect">
            <a:avLst/>
          </a:prstGeom>
        </p:spPr>
      </p:pic>
      <p:pic>
        <p:nvPicPr>
          <p:cNvPr id="52" name="Picture 51" descr="A picture containing diagram&#10;&#10;Description automatically generated">
            <a:extLst>
              <a:ext uri="{FF2B5EF4-FFF2-40B4-BE49-F238E27FC236}">
                <a16:creationId xmlns:a16="http://schemas.microsoft.com/office/drawing/2014/main" id="{3D2E5030-DB4A-4FDB-A057-C870260FA741}"/>
              </a:ext>
            </a:extLst>
          </p:cNvPr>
          <p:cNvPicPr>
            <a:picLocks noChangeAspect="1"/>
          </p:cNvPicPr>
          <p:nvPr/>
        </p:nvPicPr>
        <p:blipFill>
          <a:blip r:embed="rId3"/>
          <a:stretch>
            <a:fillRect/>
          </a:stretch>
        </p:blipFill>
        <p:spPr>
          <a:xfrm>
            <a:off x="7200900" y="2189904"/>
            <a:ext cx="4401164" cy="1105054"/>
          </a:xfrm>
          <a:prstGeom prst="rect">
            <a:avLst/>
          </a:prstGeom>
        </p:spPr>
      </p:pic>
    </p:spTree>
    <p:extLst>
      <p:ext uri="{BB962C8B-B14F-4D97-AF65-F5344CB8AC3E}">
        <p14:creationId xmlns:p14="http://schemas.microsoft.com/office/powerpoint/2010/main" val="214895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During Selection how do we choose which outcome from the move chosen by UCT?</a:t>
            </a:r>
          </a:p>
          <a:p>
            <a:pPr lvl="1"/>
            <a:r>
              <a:rPr lang="en-US" dirty="0"/>
              <a:t>Sampling?</a:t>
            </a:r>
          </a:p>
          <a:p>
            <a:pPr lvl="2"/>
            <a:r>
              <a:rPr lang="en-US" dirty="0"/>
              <a:t>Possible place for bugs</a:t>
            </a:r>
          </a:p>
          <a:p>
            <a:pPr lvl="1"/>
            <a:r>
              <a:rPr lang="en-US" dirty="0"/>
              <a:t>Ask the game to play the given move</a:t>
            </a:r>
          </a:p>
          <a:p>
            <a:pPr lvl="2"/>
            <a:r>
              <a:rPr lang="en-US" dirty="0"/>
              <a:t>Randomize unknown info</a:t>
            </a:r>
          </a:p>
          <a:p>
            <a:pPr lvl="3"/>
            <a:r>
              <a:rPr lang="en-US" dirty="0"/>
              <a:t>Deck order</a:t>
            </a:r>
          </a:p>
          <a:p>
            <a:pPr lvl="3"/>
            <a:r>
              <a:rPr lang="en-US" dirty="0"/>
              <a:t>Opponent’s hand and deck</a:t>
            </a:r>
          </a:p>
          <a:p>
            <a:endParaRPr lang="en-US" dirty="0"/>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01754" y="2978172"/>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dirty="0"/>
              <a:t>Input Move</a:t>
            </a:r>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a:stCxn id="7" idx="2"/>
          </p:cNvCxnSpPr>
          <p:nvPr/>
        </p:nvCxnSpPr>
        <p:spPr>
          <a:xfrm flipH="1">
            <a:off x="5047731" y="4808238"/>
            <a:ext cx="1925552"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a:stCxn id="7" idx="2"/>
          </p:cNvCxnSpPr>
          <p:nvPr/>
        </p:nvCxnSpPr>
        <p:spPr>
          <a:xfrm>
            <a:off x="6973283" y="4808238"/>
            <a:ext cx="2266629"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4602502" y="4921440"/>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Tree>
    <p:extLst>
      <p:ext uri="{BB962C8B-B14F-4D97-AF65-F5344CB8AC3E}">
        <p14:creationId xmlns:p14="http://schemas.microsoft.com/office/powerpoint/2010/main" val="126625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b="1" u="sng" dirty="0">
                <a:solidFill>
                  <a:schemeClr val="accent1"/>
                </a:solidFill>
              </a:rPr>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115253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8E41B83-C09C-4859-AB94-511A2C0BB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E05C4E-6F76-43EC-9537-2BA7871BBE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685799" y="764373"/>
            <a:ext cx="3977639" cy="1600200"/>
          </a:xfrm>
        </p:spPr>
        <p:txBody>
          <a:bodyPr anchor="b">
            <a:normAutofit/>
          </a:bodyPr>
          <a:lstStyle/>
          <a:p>
            <a:pPr algn="l"/>
            <a:r>
              <a:rPr lang="en-US" sz="3200"/>
              <a:t>Example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85800" y="2364573"/>
            <a:ext cx="3977639" cy="3854112"/>
          </a:xfrm>
        </p:spPr>
        <p:txBody>
          <a:bodyPr>
            <a:normAutofit/>
          </a:bodyPr>
          <a:lstStyle/>
          <a:p>
            <a:r>
              <a:rPr lang="en-US" sz="1600" dirty="0"/>
              <a:t>Action Phase Options</a:t>
            </a:r>
          </a:p>
          <a:p>
            <a:pPr lvl="1"/>
            <a:r>
              <a:rPr lang="en-US" sz="1400" dirty="0"/>
              <a:t>Play Village</a:t>
            </a:r>
          </a:p>
          <a:p>
            <a:pPr lvl="1"/>
            <a:r>
              <a:rPr lang="en-US" sz="1400" dirty="0"/>
              <a:t>Play Woodcutter</a:t>
            </a:r>
          </a:p>
          <a:p>
            <a:pPr lvl="1"/>
            <a:r>
              <a:rPr lang="en-US" sz="1400" dirty="0"/>
              <a:t>Go To Buy Phase</a:t>
            </a:r>
          </a:p>
          <a:p>
            <a:endParaRPr lang="en-US" sz="1600" dirty="0"/>
          </a:p>
        </p:txBody>
      </p:sp>
      <p:pic>
        <p:nvPicPr>
          <p:cNvPr id="5" name="Picture 2">
            <a:extLst>
              <a:ext uri="{FF2B5EF4-FFF2-40B4-BE49-F238E27FC236}">
                <a16:creationId xmlns:a16="http://schemas.microsoft.com/office/drawing/2014/main" id="{4B42197C-44DD-478C-8A11-7850F44B5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85" r="19387" b="1"/>
          <a:stretch/>
        </p:blipFill>
        <p:spPr bwMode="auto">
          <a:xfrm>
            <a:off x="4972699" y="746126"/>
            <a:ext cx="6533501" cy="547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9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852659" y="4047847"/>
            <a:ext cx="957313" cy="461665"/>
          </a:xfrm>
          <a:prstGeom prst="rect">
            <a:avLst/>
          </a:prstGeom>
          <a:noFill/>
        </p:spPr>
        <p:txBody>
          <a:bodyPr wrap="none" rtlCol="0">
            <a:spAutoFit/>
          </a:bodyPr>
          <a:lstStyle/>
          <a:p>
            <a:r>
              <a:rPr lang="en-US" sz="1200" dirty="0"/>
              <a:t>+Copper</a:t>
            </a:r>
          </a:p>
          <a:p>
            <a:r>
              <a:rPr lang="en-US" sz="1200" dirty="0"/>
              <a:t>+2 Actions</a:t>
            </a:r>
          </a:p>
        </p:txBody>
      </p:sp>
      <p:sp>
        <p:nvSpPr>
          <p:cNvPr id="41" name="Rectangle 40">
            <a:extLst>
              <a:ext uri="{FF2B5EF4-FFF2-40B4-BE49-F238E27FC236}">
                <a16:creationId xmlns:a16="http://schemas.microsoft.com/office/drawing/2014/main" id="{7D73938E-AF2B-46D6-9B60-95F28B53135C}"/>
              </a:ext>
            </a:extLst>
          </p:cNvPr>
          <p:cNvSpPr/>
          <p:nvPr/>
        </p:nvSpPr>
        <p:spPr>
          <a:xfrm>
            <a:off x="6947234" y="3933491"/>
            <a:ext cx="1461035" cy="8671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60" name="Rectangle 59">
            <a:extLst>
              <a:ext uri="{FF2B5EF4-FFF2-40B4-BE49-F238E27FC236}">
                <a16:creationId xmlns:a16="http://schemas.microsoft.com/office/drawing/2014/main" id="{DED3BC0A-95BD-45B5-A117-7E7B1B3F2760}"/>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0A1FE0-CF79-4585-872F-7F837A1A934A}"/>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2" name="TextBox 61">
            <a:extLst>
              <a:ext uri="{FF2B5EF4-FFF2-40B4-BE49-F238E27FC236}">
                <a16:creationId xmlns:a16="http://schemas.microsoft.com/office/drawing/2014/main" id="{F11EA409-B28A-491A-90EC-EBA70CAEA6AF}"/>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63" name="Rectangle 62">
            <a:extLst>
              <a:ext uri="{FF2B5EF4-FFF2-40B4-BE49-F238E27FC236}">
                <a16:creationId xmlns:a16="http://schemas.microsoft.com/office/drawing/2014/main" id="{3C4209A7-73A3-4CE2-8248-A117A557A6A7}"/>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64" name="Straight Connector 63">
            <a:extLst>
              <a:ext uri="{FF2B5EF4-FFF2-40B4-BE49-F238E27FC236}">
                <a16:creationId xmlns:a16="http://schemas.microsoft.com/office/drawing/2014/main" id="{77082D92-1FC7-470C-9516-9F4CC9EE79C9}"/>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5" name="TextBox 64">
            <a:extLst>
              <a:ext uri="{FF2B5EF4-FFF2-40B4-BE49-F238E27FC236}">
                <a16:creationId xmlns:a16="http://schemas.microsoft.com/office/drawing/2014/main" id="{646A9141-7BA3-4290-8785-BEEDCB50ED48}"/>
              </a:ext>
            </a:extLst>
          </p:cNvPr>
          <p:cNvSpPr txBox="1"/>
          <p:nvPr/>
        </p:nvSpPr>
        <p:spPr>
          <a:xfrm>
            <a:off x="9634888" y="2742799"/>
            <a:ext cx="2180405" cy="646331"/>
          </a:xfrm>
          <a:prstGeom prst="rect">
            <a:avLst/>
          </a:prstGeom>
          <a:noFill/>
        </p:spPr>
        <p:txBody>
          <a:bodyPr wrap="none" rtlCol="0">
            <a:spAutoFit/>
          </a:bodyPr>
          <a:lstStyle/>
          <a:p>
            <a:r>
              <a:rPr lang="en-US" dirty="0"/>
              <a:t>Select step</a:t>
            </a:r>
          </a:p>
          <a:p>
            <a:r>
              <a:rPr lang="en-US" dirty="0"/>
              <a:t>	Can Expand?</a:t>
            </a:r>
          </a:p>
        </p:txBody>
      </p:sp>
      <p:cxnSp>
        <p:nvCxnSpPr>
          <p:cNvPr id="67" name="Straight Arrow Connector 66">
            <a:extLst>
              <a:ext uri="{FF2B5EF4-FFF2-40B4-BE49-F238E27FC236}">
                <a16:creationId xmlns:a16="http://schemas.microsoft.com/office/drawing/2014/main" id="{450BA380-7C0A-4DF4-AFC0-7C91A767F47B}"/>
              </a:ext>
            </a:extLst>
          </p:cNvPr>
          <p:cNvCxnSpPr/>
          <p:nvPr/>
        </p:nvCxnSpPr>
        <p:spPr>
          <a:xfrm flipH="1">
            <a:off x="8408269" y="3329824"/>
            <a:ext cx="1650131" cy="62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63991E-8310-4F86-B829-EF0E6F89235A}"/>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
        <p:nvSpPr>
          <p:cNvPr id="31" name="TextBox 30">
            <a:extLst>
              <a:ext uri="{FF2B5EF4-FFF2-40B4-BE49-F238E27FC236}">
                <a16:creationId xmlns:a16="http://schemas.microsoft.com/office/drawing/2014/main" id="{B495BB9B-0768-4FF2-A962-F32A7E4167E5}"/>
              </a:ext>
            </a:extLst>
          </p:cNvPr>
          <p:cNvSpPr txBox="1"/>
          <p:nvPr/>
        </p:nvSpPr>
        <p:spPr>
          <a:xfrm>
            <a:off x="10163718" y="3389130"/>
            <a:ext cx="561372"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89735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0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1830950" cy="646331"/>
          </a:xfrm>
          <a:prstGeom prst="rect">
            <a:avLst/>
          </a:prstGeom>
          <a:noFill/>
        </p:spPr>
        <p:txBody>
          <a:bodyPr wrap="none" rtlCol="0">
            <a:spAutoFit/>
          </a:bodyPr>
          <a:lstStyle/>
          <a:p>
            <a:r>
              <a:rPr lang="en-US" dirty="0"/>
              <a:t>Expand step</a:t>
            </a:r>
          </a:p>
          <a:p>
            <a:r>
              <a:rPr lang="en-US" dirty="0"/>
              <a:t>	Add Node</a:t>
            </a:r>
          </a:p>
        </p:txBody>
      </p:sp>
      <p:sp>
        <p:nvSpPr>
          <p:cNvPr id="38" name="Rectangle 37">
            <a:extLst>
              <a:ext uri="{FF2B5EF4-FFF2-40B4-BE49-F238E27FC236}">
                <a16:creationId xmlns:a16="http://schemas.microsoft.com/office/drawing/2014/main" id="{64996944-74E3-4DAE-8198-5D4D6A15C061}"/>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62966E6A-FF6A-49AA-B725-43F436D105DA}"/>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E599799F-E6DA-4CC9-8825-4BEFA3B56BB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3C007ACD-B0BF-42FE-BB4B-66108C2A6654}"/>
              </a:ext>
            </a:extLst>
          </p:cNvPr>
          <p:cNvCxnSpPr/>
          <p:nvPr/>
        </p:nvCxnSpPr>
        <p:spPr>
          <a:xfrm flipH="1">
            <a:off x="8767062" y="3234088"/>
            <a:ext cx="1416466" cy="93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6CABBBE-E0C7-4770-BED8-71C6BDDD763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107180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2246128" cy="923330"/>
          </a:xfrm>
          <a:prstGeom prst="rect">
            <a:avLst/>
          </a:prstGeom>
          <a:noFill/>
        </p:spPr>
        <p:txBody>
          <a:bodyPr wrap="none" rtlCol="0">
            <a:spAutoFit/>
          </a:bodyPr>
          <a:lstStyle/>
          <a:p>
            <a:r>
              <a:rPr lang="en-US" dirty="0"/>
              <a:t>Rollout step</a:t>
            </a:r>
          </a:p>
          <a:p>
            <a:r>
              <a:rPr lang="en-US" dirty="0"/>
              <a:t>	Run simulation</a:t>
            </a:r>
          </a:p>
          <a:p>
            <a:r>
              <a:rPr lang="en-US" dirty="0"/>
              <a:t>	Record result</a:t>
            </a:r>
          </a:p>
        </p:txBody>
      </p:sp>
      <p:sp>
        <p:nvSpPr>
          <p:cNvPr id="38" name="Rectangle 37">
            <a:extLst>
              <a:ext uri="{FF2B5EF4-FFF2-40B4-BE49-F238E27FC236}">
                <a16:creationId xmlns:a16="http://schemas.microsoft.com/office/drawing/2014/main" id="{E6DE710B-B2A9-43A5-B41E-B208A1ABEC0B}"/>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CFAB420F-2292-4B78-9068-BACA61925A82}"/>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2C69B4E6-E2F1-44AF-A635-CC38DC9CBF5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A64E7447-AC29-4308-8C2B-A8E37115B7DD}"/>
              </a:ext>
            </a:extLst>
          </p:cNvPr>
          <p:cNvCxnSpPr>
            <a:cxnSpLocks/>
          </p:cNvCxnSpPr>
          <p:nvPr/>
        </p:nvCxnSpPr>
        <p:spPr>
          <a:xfrm flipH="1">
            <a:off x="8407638" y="3214838"/>
            <a:ext cx="1708514" cy="232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40C735-389F-4920-8D5A-BACBBF68236D}"/>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3577394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145C0C57-46A3-44C5-BF8A-62C16266A6DD}"/>
              </a:ext>
            </a:extLst>
          </p:cNvPr>
          <p:cNvSpPr txBox="1"/>
          <p:nvPr/>
        </p:nvSpPr>
        <p:spPr>
          <a:xfrm>
            <a:off x="9152028" y="2759300"/>
            <a:ext cx="2890535" cy="646331"/>
          </a:xfrm>
          <a:prstGeom prst="rect">
            <a:avLst/>
          </a:prstGeom>
          <a:noFill/>
        </p:spPr>
        <p:txBody>
          <a:bodyPr wrap="none" rtlCol="0">
            <a:spAutoFit/>
          </a:bodyPr>
          <a:lstStyle/>
          <a:p>
            <a:r>
              <a:rPr lang="en-US" dirty="0"/>
              <a:t>Backpropagation Step</a:t>
            </a:r>
          </a:p>
          <a:p>
            <a:r>
              <a:rPr lang="en-US" dirty="0"/>
              <a:t>	pass result to parent</a:t>
            </a:r>
          </a:p>
        </p:txBody>
      </p:sp>
      <p:cxnSp>
        <p:nvCxnSpPr>
          <p:cNvPr id="12" name="Straight Arrow Connector 11">
            <a:extLst>
              <a:ext uri="{FF2B5EF4-FFF2-40B4-BE49-F238E27FC236}">
                <a16:creationId xmlns:a16="http://schemas.microsoft.com/office/drawing/2014/main" id="{79F987D6-890A-4F1A-8973-C8F28345686D}"/>
              </a:ext>
            </a:extLst>
          </p:cNvPr>
          <p:cNvCxnSpPr>
            <a:cxnSpLocks/>
          </p:cNvCxnSpPr>
          <p:nvPr/>
        </p:nvCxnSpPr>
        <p:spPr>
          <a:xfrm flipH="1" flipV="1">
            <a:off x="6986823" y="1891731"/>
            <a:ext cx="2032049" cy="89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2DEDD0-6749-4789-B181-833D144D019C}"/>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005500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1"/>
            <a:ext cx="1185512" cy="864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E3456CCC-D8BD-415C-9D6F-2F5E1B7C2C11}"/>
              </a:ext>
            </a:extLst>
          </p:cNvPr>
          <p:cNvSpPr txBox="1"/>
          <p:nvPr/>
        </p:nvSpPr>
        <p:spPr>
          <a:xfrm>
            <a:off x="9467658" y="2313024"/>
            <a:ext cx="2527685" cy="646331"/>
          </a:xfrm>
          <a:prstGeom prst="rect">
            <a:avLst/>
          </a:prstGeom>
          <a:noFill/>
        </p:spPr>
        <p:txBody>
          <a:bodyPr wrap="square">
            <a:spAutoFit/>
          </a:bodyPr>
          <a:lstStyle/>
          <a:p>
            <a:r>
              <a:rPr lang="en-US" dirty="0"/>
              <a:t>Select step</a:t>
            </a:r>
          </a:p>
          <a:p>
            <a:r>
              <a:rPr lang="en-US" dirty="0"/>
              <a:t>	Can Expand?</a:t>
            </a:r>
          </a:p>
        </p:txBody>
      </p:sp>
      <p:sp>
        <p:nvSpPr>
          <p:cNvPr id="53" name="Rectangle 52">
            <a:extLst>
              <a:ext uri="{FF2B5EF4-FFF2-40B4-BE49-F238E27FC236}">
                <a16:creationId xmlns:a16="http://schemas.microsoft.com/office/drawing/2014/main" id="{37388E5B-B5A9-4DB1-B9C0-CCAE851B0C37}"/>
              </a:ext>
            </a:extLst>
          </p:cNvPr>
          <p:cNvSpPr/>
          <p:nvPr/>
        </p:nvSpPr>
        <p:spPr>
          <a:xfrm>
            <a:off x="2895601" y="3872841"/>
            <a:ext cx="1445394" cy="9124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+Estate</a:t>
            </a:r>
          </a:p>
          <a:p>
            <a:pPr algn="ctr"/>
            <a:r>
              <a:rPr lang="en-US" dirty="0"/>
              <a:t>+2 Action</a:t>
            </a:r>
          </a:p>
        </p:txBody>
      </p:sp>
      <p:sp>
        <p:nvSpPr>
          <p:cNvPr id="8" name="TextBox 7">
            <a:extLst>
              <a:ext uri="{FF2B5EF4-FFF2-40B4-BE49-F238E27FC236}">
                <a16:creationId xmlns:a16="http://schemas.microsoft.com/office/drawing/2014/main" id="{695BFC07-0FB0-4E2C-BAF6-CEABF6DDBA99}"/>
              </a:ext>
            </a:extLst>
          </p:cNvPr>
          <p:cNvSpPr txBox="1"/>
          <p:nvPr/>
        </p:nvSpPr>
        <p:spPr>
          <a:xfrm>
            <a:off x="10403263" y="2894896"/>
            <a:ext cx="506870" cy="369332"/>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57758AE1-DD84-4006-84C0-29C7F74C3306}"/>
              </a:ext>
            </a:extLst>
          </p:cNvPr>
          <p:cNvSpPr txBox="1"/>
          <p:nvPr/>
        </p:nvSpPr>
        <p:spPr>
          <a:xfrm>
            <a:off x="9467658" y="3267960"/>
            <a:ext cx="2326097" cy="646331"/>
          </a:xfrm>
          <a:prstGeom prst="rect">
            <a:avLst/>
          </a:prstGeom>
          <a:noFill/>
        </p:spPr>
        <p:txBody>
          <a:bodyPr wrap="square" rtlCol="0">
            <a:spAutoFit/>
          </a:bodyPr>
          <a:lstStyle/>
          <a:p>
            <a:r>
              <a:rPr lang="en-US" dirty="0"/>
              <a:t>Get Best Child</a:t>
            </a:r>
          </a:p>
          <a:p>
            <a:r>
              <a:rPr lang="en-US" dirty="0"/>
              <a:t>Move</a:t>
            </a:r>
          </a:p>
        </p:txBody>
      </p:sp>
      <p:cxnSp>
        <p:nvCxnSpPr>
          <p:cNvPr id="15" name="Straight Arrow Connector 14">
            <a:extLst>
              <a:ext uri="{FF2B5EF4-FFF2-40B4-BE49-F238E27FC236}">
                <a16:creationId xmlns:a16="http://schemas.microsoft.com/office/drawing/2014/main" id="{EBDB8FE3-78D1-4E94-9C8B-E9242AF76E7A}"/>
              </a:ext>
            </a:extLst>
          </p:cNvPr>
          <p:cNvCxnSpPr/>
          <p:nvPr/>
        </p:nvCxnSpPr>
        <p:spPr>
          <a:xfrm flipH="1" flipV="1">
            <a:off x="3219251" y="3043253"/>
            <a:ext cx="6248407" cy="672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6CF83F78-B22B-4BD6-9898-B6878C7800AE}"/>
              </a:ext>
            </a:extLst>
          </p:cNvPr>
          <p:cNvSpPr/>
          <p:nvPr/>
        </p:nvSpPr>
        <p:spPr>
          <a:xfrm>
            <a:off x="2138288" y="5581506"/>
            <a:ext cx="1537067" cy="58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Outcome</a:t>
            </a:r>
          </a:p>
        </p:txBody>
      </p:sp>
      <p:cxnSp>
        <p:nvCxnSpPr>
          <p:cNvPr id="13" name="Straight Arrow Connector 12">
            <a:extLst>
              <a:ext uri="{FF2B5EF4-FFF2-40B4-BE49-F238E27FC236}">
                <a16:creationId xmlns:a16="http://schemas.microsoft.com/office/drawing/2014/main" id="{35D46C99-1773-41F8-8C5E-F71BAC5D8D58}"/>
              </a:ext>
            </a:extLst>
          </p:cNvPr>
          <p:cNvCxnSpPr/>
          <p:nvPr/>
        </p:nvCxnSpPr>
        <p:spPr>
          <a:xfrm flipV="1">
            <a:off x="3102829" y="4686628"/>
            <a:ext cx="394973" cy="9381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E61BAD32-47C9-4B4F-80D5-E3F997A15531}"/>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7916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animBg="1"/>
      <p:bldP spid="8" grpId="0"/>
      <p:bldP spid="12"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682145" cy="369332"/>
          </a:xfrm>
          <a:prstGeom prst="rect">
            <a:avLst/>
          </a:prstGeom>
          <a:noFill/>
        </p:spPr>
        <p:txBody>
          <a:bodyPr wrap="none" rtlCol="0">
            <a:spAutoFit/>
          </a:bodyPr>
          <a:lstStyle/>
          <a:p>
            <a:r>
              <a:rPr lang="en-US" dirty="0"/>
              <a:t>Expand new outcome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4265836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682145" cy="646331"/>
          </a:xfrm>
          <a:prstGeom prst="rect">
            <a:avLst/>
          </a:prstGeom>
          <a:noFill/>
        </p:spPr>
        <p:txBody>
          <a:bodyPr wrap="none" rtlCol="0">
            <a:spAutoFit/>
          </a:bodyPr>
          <a:lstStyle/>
          <a:p>
            <a:r>
              <a:rPr lang="en-US" dirty="0"/>
              <a:t>Expand new outcome</a:t>
            </a:r>
          </a:p>
          <a:p>
            <a:r>
              <a:rPr lang="en-US" dirty="0"/>
              <a:t>Run simulation</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2791897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847254" cy="923330"/>
          </a:xfrm>
          <a:prstGeom prst="rect">
            <a:avLst/>
          </a:prstGeom>
          <a:noFill/>
        </p:spPr>
        <p:txBody>
          <a:bodyPr wrap="none" rtlCol="0">
            <a:spAutoFit/>
          </a:bodyPr>
          <a:lstStyle/>
          <a:p>
            <a:r>
              <a:rPr lang="en-US" dirty="0"/>
              <a:t>Expand new outcome</a:t>
            </a:r>
          </a:p>
          <a:p>
            <a:r>
              <a:rPr lang="en-US" dirty="0"/>
              <a:t>Run simulation</a:t>
            </a:r>
          </a:p>
          <a:p>
            <a:r>
              <a:rPr lang="en-US" dirty="0"/>
              <a:t>Backpropagate up tree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726665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9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6207694" y="5189932"/>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cxnSp>
        <p:nvCxnSpPr>
          <p:cNvPr id="41" name="Straight Connector 40">
            <a:extLst>
              <a:ext uri="{FF2B5EF4-FFF2-40B4-BE49-F238E27FC236}">
                <a16:creationId xmlns:a16="http://schemas.microsoft.com/office/drawing/2014/main" id="{94941295-864B-4FD1-A78C-1C40242EAAE2}"/>
              </a:ext>
            </a:extLst>
          </p:cNvPr>
          <p:cNvCxnSpPr>
            <a:cxnSpLocks/>
          </p:cNvCxnSpPr>
          <p:nvPr/>
        </p:nvCxnSpPr>
        <p:spPr>
          <a:xfrm flipH="1" flipV="1">
            <a:off x="5557294" y="4638314"/>
            <a:ext cx="897026" cy="585850"/>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0AA53A83-B428-4D82-BF35-EE6E4DA1537D}"/>
              </a:ext>
            </a:extLst>
          </p:cNvPr>
          <p:cNvCxnSpPr>
            <a:cxnSpLocks/>
          </p:cNvCxnSpPr>
          <p:nvPr/>
        </p:nvCxnSpPr>
        <p:spPr>
          <a:xfrm flipH="1">
            <a:off x="4705587" y="4781400"/>
            <a:ext cx="578682" cy="8558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3" name="Rectangle 52">
            <a:extLst>
              <a:ext uri="{FF2B5EF4-FFF2-40B4-BE49-F238E27FC236}">
                <a16:creationId xmlns:a16="http://schemas.microsoft.com/office/drawing/2014/main" id="{88278231-30C0-4E61-8CF3-8F8491A8BF8A}"/>
              </a:ext>
            </a:extLst>
          </p:cNvPr>
          <p:cNvSpPr/>
          <p:nvPr/>
        </p:nvSpPr>
        <p:spPr>
          <a:xfrm>
            <a:off x="3610476" y="5642496"/>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95E04AE-AFF3-4A6F-858B-421E00C6992E}"/>
              </a:ext>
            </a:extLst>
          </p:cNvPr>
          <p:cNvSpPr/>
          <p:nvPr/>
        </p:nvSpPr>
        <p:spPr>
          <a:xfrm>
            <a:off x="3872646" y="5695818"/>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TextBox 57">
            <a:extLst>
              <a:ext uri="{FF2B5EF4-FFF2-40B4-BE49-F238E27FC236}">
                <a16:creationId xmlns:a16="http://schemas.microsoft.com/office/drawing/2014/main" id="{0B13FA6E-0B76-4B09-949E-7BCDEC46DE87}"/>
              </a:ext>
            </a:extLst>
          </p:cNvPr>
          <p:cNvSpPr txBox="1"/>
          <p:nvPr/>
        </p:nvSpPr>
        <p:spPr>
          <a:xfrm>
            <a:off x="3756667" y="5894127"/>
            <a:ext cx="1194558" cy="338554"/>
          </a:xfrm>
          <a:prstGeom prst="rect">
            <a:avLst/>
          </a:prstGeom>
          <a:noFill/>
        </p:spPr>
        <p:txBody>
          <a:bodyPr wrap="none" rtlCol="0">
            <a:spAutoFit/>
          </a:bodyPr>
          <a:lstStyle/>
          <a:p>
            <a:r>
              <a:rPr lang="en-US" sz="1600" dirty="0"/>
              <a:t>Buy Phase</a:t>
            </a:r>
          </a:p>
        </p:txBody>
      </p:sp>
      <p:sp>
        <p:nvSpPr>
          <p:cNvPr id="59" name="TextBox 58">
            <a:extLst>
              <a:ext uri="{FF2B5EF4-FFF2-40B4-BE49-F238E27FC236}">
                <a16:creationId xmlns:a16="http://schemas.microsoft.com/office/drawing/2014/main" id="{46DADE06-8248-41CD-8164-2678B9937964}"/>
              </a:ext>
            </a:extLst>
          </p:cNvPr>
          <p:cNvSpPr txBox="1"/>
          <p:nvPr/>
        </p:nvSpPr>
        <p:spPr>
          <a:xfrm>
            <a:off x="3817248" y="5128214"/>
            <a:ext cx="1928733" cy="338554"/>
          </a:xfrm>
          <a:prstGeom prst="rect">
            <a:avLst/>
          </a:prstGeom>
          <a:noFill/>
        </p:spPr>
        <p:txBody>
          <a:bodyPr wrap="none" rtlCol="0">
            <a:spAutoFit/>
          </a:bodyPr>
          <a:lstStyle/>
          <a:p>
            <a:r>
              <a:rPr lang="en-US" sz="1600" dirty="0"/>
              <a:t>End Action Phase</a:t>
            </a:r>
          </a:p>
        </p:txBody>
      </p:sp>
      <p:sp>
        <p:nvSpPr>
          <p:cNvPr id="60" name="Rectangle 59">
            <a:extLst>
              <a:ext uri="{FF2B5EF4-FFF2-40B4-BE49-F238E27FC236}">
                <a16:creationId xmlns:a16="http://schemas.microsoft.com/office/drawing/2014/main" id="{F9244C77-9311-47A0-B2AA-F81E93C2443E}"/>
              </a:ext>
            </a:extLst>
          </p:cNvPr>
          <p:cNvSpPr/>
          <p:nvPr/>
        </p:nvSpPr>
        <p:spPr>
          <a:xfrm>
            <a:off x="1581625" y="595551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61" name="Straight Connector 60">
            <a:extLst>
              <a:ext uri="{FF2B5EF4-FFF2-40B4-BE49-F238E27FC236}">
                <a16:creationId xmlns:a16="http://schemas.microsoft.com/office/drawing/2014/main" id="{98492792-5F1E-4774-A377-04B98BEF249A}"/>
              </a:ext>
            </a:extLst>
          </p:cNvPr>
          <p:cNvCxnSpPr>
            <a:cxnSpLocks/>
            <a:endCxn id="58" idx="1"/>
          </p:cNvCxnSpPr>
          <p:nvPr/>
        </p:nvCxnSpPr>
        <p:spPr>
          <a:xfrm flipV="1">
            <a:off x="2727136" y="6063404"/>
            <a:ext cx="1029531" cy="30223"/>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72400A57-1792-4642-9E72-190183B12845}"/>
              </a:ext>
            </a:extLst>
          </p:cNvPr>
          <p:cNvSpPr txBox="1"/>
          <p:nvPr/>
        </p:nvSpPr>
        <p:spPr>
          <a:xfrm>
            <a:off x="9017779" y="2240280"/>
            <a:ext cx="3257623" cy="3970318"/>
          </a:xfrm>
          <a:prstGeom prst="rect">
            <a:avLst/>
          </a:prstGeom>
          <a:noFill/>
        </p:spPr>
        <p:txBody>
          <a:bodyPr wrap="none" rtlCol="0">
            <a:spAutoFit/>
          </a:bodyPr>
          <a:lstStyle/>
          <a:p>
            <a:r>
              <a:rPr lang="en-US" dirty="0"/>
              <a:t>Select</a:t>
            </a:r>
          </a:p>
          <a:p>
            <a:r>
              <a:rPr lang="en-US" dirty="0"/>
              <a:t>	Can Expand?</a:t>
            </a:r>
          </a:p>
          <a:p>
            <a:r>
              <a:rPr lang="en-US" dirty="0"/>
              <a:t>		No</a:t>
            </a:r>
          </a:p>
          <a:p>
            <a:r>
              <a:rPr lang="en-US" dirty="0"/>
              <a:t>	Choose Best Child</a:t>
            </a:r>
          </a:p>
          <a:p>
            <a:r>
              <a:rPr lang="en-US" dirty="0"/>
              <a:t>		Play Woodcutter</a:t>
            </a:r>
          </a:p>
          <a:p>
            <a:r>
              <a:rPr lang="en-US" dirty="0"/>
              <a:t>	Can Expand?</a:t>
            </a:r>
          </a:p>
          <a:p>
            <a:r>
              <a:rPr lang="en-US" dirty="0"/>
              <a:t>		Yes</a:t>
            </a:r>
          </a:p>
          <a:p>
            <a:r>
              <a:rPr lang="en-US" dirty="0"/>
              <a:t>Expand</a:t>
            </a:r>
          </a:p>
          <a:p>
            <a:r>
              <a:rPr lang="en-US" dirty="0"/>
              <a:t>	Add End Action Move</a:t>
            </a:r>
          </a:p>
          <a:p>
            <a:r>
              <a:rPr lang="en-US" dirty="0"/>
              <a:t>Rollout</a:t>
            </a:r>
          </a:p>
          <a:p>
            <a:r>
              <a:rPr lang="en-US" dirty="0"/>
              <a:t>	Lost, update Metadata</a:t>
            </a:r>
          </a:p>
          <a:p>
            <a:r>
              <a:rPr lang="en-US" dirty="0"/>
              <a:t>Backpropagate</a:t>
            </a:r>
          </a:p>
          <a:p>
            <a:r>
              <a:rPr lang="en-US" dirty="0"/>
              <a:t>	Add sim and loss to</a:t>
            </a:r>
          </a:p>
          <a:p>
            <a:r>
              <a:rPr lang="en-US" dirty="0"/>
              <a:t>	parent nodes</a:t>
            </a:r>
          </a:p>
        </p:txBody>
      </p:sp>
      <p:sp>
        <p:nvSpPr>
          <p:cNvPr id="48" name="Rectangle 47">
            <a:extLst>
              <a:ext uri="{FF2B5EF4-FFF2-40B4-BE49-F238E27FC236}">
                <a16:creationId xmlns:a16="http://schemas.microsoft.com/office/drawing/2014/main" id="{82881171-6A3B-4B17-93D8-78369D428365}"/>
              </a:ext>
            </a:extLst>
          </p:cNvPr>
          <p:cNvSpPr/>
          <p:nvPr/>
        </p:nvSpPr>
        <p:spPr>
          <a:xfrm>
            <a:off x="6207694" y="5196364"/>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solidFill>
                  <a:schemeClr val="bg1"/>
                </a:solidFill>
                <a:highlight>
                  <a:srgbClr val="FFFF00"/>
                </a:highlight>
              </a:rPr>
              <a:t>2 Simulation</a:t>
            </a:r>
          </a:p>
        </p:txBody>
      </p:sp>
      <p:sp>
        <p:nvSpPr>
          <p:cNvPr id="50" name="Rectangle 49">
            <a:extLst>
              <a:ext uri="{FF2B5EF4-FFF2-40B4-BE49-F238E27FC236}">
                <a16:creationId xmlns:a16="http://schemas.microsoft.com/office/drawing/2014/main" id="{200C99A4-E6C4-4C39-A0CC-0C9AB183C9EC}"/>
              </a:ext>
            </a:extLst>
          </p:cNvPr>
          <p:cNvSpPr/>
          <p:nvPr/>
        </p:nvSpPr>
        <p:spPr>
          <a:xfrm>
            <a:off x="5799623" y="116222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solidFill>
                  <a:schemeClr val="bg1"/>
                </a:solidFill>
                <a:highlight>
                  <a:srgbClr val="FFFF00"/>
                </a:highlight>
              </a:rPr>
              <a:t>6 Simulations</a:t>
            </a:r>
          </a:p>
        </p:txBody>
      </p:sp>
      <p:sp>
        <p:nvSpPr>
          <p:cNvPr id="52" name="TextBox 51">
            <a:extLst>
              <a:ext uri="{FF2B5EF4-FFF2-40B4-BE49-F238E27FC236}">
                <a16:creationId xmlns:a16="http://schemas.microsoft.com/office/drawing/2014/main" id="{1FD2E786-AFD5-41B2-83DC-D2D9B7009C2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130303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9" presetClass="emph" presetSubtype="0" fill="hold" nodeType="withEffect">
                                  <p:stCondLst>
                                    <p:cond delay="0"/>
                                  </p:stCondLst>
                                  <p:childTnLst>
                                    <p:animClr clrSpc="rgb" dir="cw">
                                      <p:cBhvr override="childStyle">
                                        <p:cTn id="15" dur="500" fill="hold"/>
                                        <p:tgtEl>
                                          <p:spTgt spid="52">
                                            <p:txEl>
                                              <p:pRg st="1" end="1"/>
                                            </p:txEl>
                                          </p:spTgt>
                                        </p:tgtEl>
                                        <p:attrNameLst>
                                          <p:attrName>style.color</p:attrName>
                                        </p:attrNameLst>
                                      </p:cBhvr>
                                      <p:to>
                                        <a:schemeClr val="accent2"/>
                                      </p:to>
                                    </p:animClr>
                                    <p:animClr clrSpc="rgb" dir="cw">
                                      <p:cBhvr>
                                        <p:cTn id="16" dur="500" fill="hold"/>
                                        <p:tgtEl>
                                          <p:spTgt spid="52">
                                            <p:txEl>
                                              <p:pRg st="1" end="1"/>
                                            </p:txEl>
                                          </p:spTgt>
                                        </p:tgtEl>
                                        <p:attrNameLst>
                                          <p:attrName>fillcolor</p:attrName>
                                        </p:attrNameLst>
                                      </p:cBhvr>
                                      <p:to>
                                        <a:schemeClr val="accent2"/>
                                      </p:to>
                                    </p:animClr>
                                    <p:set>
                                      <p:cBhvr>
                                        <p:cTn id="17" dur="500" fill="hold"/>
                                        <p:tgtEl>
                                          <p:spTgt spid="52">
                                            <p:txEl>
                                              <p:pRg st="1" end="1"/>
                                            </p:txEl>
                                          </p:spTgt>
                                        </p:tgtEl>
                                        <p:attrNameLst>
                                          <p:attrName>fill.type</p:attrName>
                                        </p:attrNameLst>
                                      </p:cBhvr>
                                      <p:to>
                                        <p:strVal val="solid"/>
                                      </p:to>
                                    </p:set>
                                    <p:set>
                                      <p:cBhvr>
                                        <p:cTn id="18" dur="500" fill="hold"/>
                                        <p:tgtEl>
                                          <p:spTgt spid="52">
                                            <p:txEl>
                                              <p:pRg st="1" end="1"/>
                                            </p:txEl>
                                          </p:spTgt>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52">
                                            <p:txEl>
                                              <p:pRg st="2" end="2"/>
                                            </p:txEl>
                                          </p:spTgt>
                                        </p:tgtEl>
                                        <p:attrNameLst>
                                          <p:attrName>style.color</p:attrName>
                                        </p:attrNameLst>
                                      </p:cBhvr>
                                      <p:to>
                                        <a:schemeClr val="accent2"/>
                                      </p:to>
                                    </p:animClr>
                                    <p:animClr clrSpc="rgb" dir="cw">
                                      <p:cBhvr>
                                        <p:cTn id="42" dur="500" fill="hold"/>
                                        <p:tgtEl>
                                          <p:spTgt spid="52">
                                            <p:txEl>
                                              <p:pRg st="2" end="2"/>
                                            </p:txEl>
                                          </p:spTgt>
                                        </p:tgtEl>
                                        <p:attrNameLst>
                                          <p:attrName>fillcolor</p:attrName>
                                        </p:attrNameLst>
                                      </p:cBhvr>
                                      <p:to>
                                        <a:schemeClr val="accent2"/>
                                      </p:to>
                                    </p:animClr>
                                    <p:set>
                                      <p:cBhvr>
                                        <p:cTn id="43" dur="500" fill="hold"/>
                                        <p:tgtEl>
                                          <p:spTgt spid="52">
                                            <p:txEl>
                                              <p:pRg st="2" end="2"/>
                                            </p:txEl>
                                          </p:spTgt>
                                        </p:tgtEl>
                                        <p:attrNameLst>
                                          <p:attrName>fill.type</p:attrName>
                                        </p:attrNameLst>
                                      </p:cBhvr>
                                      <p:to>
                                        <p:strVal val="solid"/>
                                      </p:to>
                                    </p:set>
                                    <p:set>
                                      <p:cBhvr>
                                        <p:cTn id="44" dur="500" fill="hold"/>
                                        <p:tgtEl>
                                          <p:spTgt spid="52">
                                            <p:txEl>
                                              <p:pRg st="2" end="2"/>
                                            </p:txEl>
                                          </p:spTgt>
                                        </p:tgtEl>
                                        <p:attrNameLst>
                                          <p:attrName>fill.on</p:attrName>
                                        </p:attrNameLst>
                                      </p:cBhvr>
                                      <p:to>
                                        <p:strVal val="true"/>
                                      </p:to>
                                    </p:set>
                                  </p:childTnLst>
                                </p:cTn>
                              </p:par>
                              <p:par>
                                <p:cTn id="45" presetID="10" presetClass="entr" presetSubtype="0" fill="hold"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fade">
                                      <p:cBhvr>
                                        <p:cTn id="67" dur="500"/>
                                        <p:tgtEl>
                                          <p:spTgt spid="6">
                                            <p:txEl>
                                              <p:pRg st="9" end="9"/>
                                            </p:txEl>
                                          </p:spTgt>
                                        </p:tgtEl>
                                      </p:cBhvr>
                                    </p:animEffect>
                                  </p:childTnLst>
                                </p:cTn>
                              </p:par>
                              <p:par>
                                <p:cTn id="68" presetID="19" presetClass="emph" presetSubtype="0" fill="hold" nodeType="withEffect">
                                  <p:stCondLst>
                                    <p:cond delay="0"/>
                                  </p:stCondLst>
                                  <p:childTnLst>
                                    <p:animClr clrSpc="rgb" dir="cw">
                                      <p:cBhvr override="childStyle">
                                        <p:cTn id="69" dur="500" fill="hold"/>
                                        <p:tgtEl>
                                          <p:spTgt spid="52">
                                            <p:txEl>
                                              <p:pRg st="3" end="3"/>
                                            </p:txEl>
                                          </p:spTgt>
                                        </p:tgtEl>
                                        <p:attrNameLst>
                                          <p:attrName>style.color</p:attrName>
                                        </p:attrNameLst>
                                      </p:cBhvr>
                                      <p:to>
                                        <a:schemeClr val="accent2"/>
                                      </p:to>
                                    </p:animClr>
                                    <p:animClr clrSpc="rgb" dir="cw">
                                      <p:cBhvr>
                                        <p:cTn id="70" dur="500" fill="hold"/>
                                        <p:tgtEl>
                                          <p:spTgt spid="52">
                                            <p:txEl>
                                              <p:pRg st="3" end="3"/>
                                            </p:txEl>
                                          </p:spTgt>
                                        </p:tgtEl>
                                        <p:attrNameLst>
                                          <p:attrName>fillcolor</p:attrName>
                                        </p:attrNameLst>
                                      </p:cBhvr>
                                      <p:to>
                                        <a:schemeClr val="accent2"/>
                                      </p:to>
                                    </p:animClr>
                                    <p:set>
                                      <p:cBhvr>
                                        <p:cTn id="71" dur="500" fill="hold"/>
                                        <p:tgtEl>
                                          <p:spTgt spid="52">
                                            <p:txEl>
                                              <p:pRg st="3" end="3"/>
                                            </p:txEl>
                                          </p:spTgt>
                                        </p:tgtEl>
                                        <p:attrNameLst>
                                          <p:attrName>fill.type</p:attrName>
                                        </p:attrNameLst>
                                      </p:cBhvr>
                                      <p:to>
                                        <p:strVal val="solid"/>
                                      </p:to>
                                    </p:set>
                                    <p:set>
                                      <p:cBhvr>
                                        <p:cTn id="72" dur="500" fill="hold"/>
                                        <p:tgtEl>
                                          <p:spTgt spid="52">
                                            <p:txEl>
                                              <p:pRg st="3" end="3"/>
                                            </p:txEl>
                                          </p:spTgt>
                                        </p:tgtEl>
                                        <p:attrNameLst>
                                          <p:attrName>fill.on</p:attrName>
                                        </p:attrNameLst>
                                      </p:cBhvr>
                                      <p:to>
                                        <p:strVal val="true"/>
                                      </p:to>
                                    </p:set>
                                  </p:childTnLst>
                                </p:cTn>
                              </p:par>
                              <p:par>
                                <p:cTn id="73" presetID="10" presetClass="entr" presetSubtype="0" fill="hold" nodeType="with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animEffect transition="in" filter="fade">
                                      <p:cBhvr>
                                        <p:cTn id="75" dur="500"/>
                                        <p:tgtEl>
                                          <p:spTgt spid="6">
                                            <p:txEl>
                                              <p:pRg st="10" end="1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1" end="11"/>
                                            </p:txEl>
                                          </p:spTgt>
                                        </p:tgtEl>
                                        <p:attrNameLst>
                                          <p:attrName>style.visibility</p:attrName>
                                        </p:attrNameLst>
                                      </p:cBhvr>
                                      <p:to>
                                        <p:strVal val="visible"/>
                                      </p:to>
                                    </p:set>
                                    <p:animEffect transition="in" filter="fade">
                                      <p:cBhvr>
                                        <p:cTn id="86" dur="500"/>
                                        <p:tgtEl>
                                          <p:spTgt spid="6">
                                            <p:txEl>
                                              <p:pRg st="11" end="11"/>
                                            </p:txEl>
                                          </p:spTgt>
                                        </p:tgtEl>
                                      </p:cBhvr>
                                    </p:animEffect>
                                  </p:childTnLst>
                                </p:cTn>
                              </p:par>
                              <p:par>
                                <p:cTn id="87" presetID="19" presetClass="emph" presetSubtype="0" fill="hold" nodeType="withEffect">
                                  <p:stCondLst>
                                    <p:cond delay="0"/>
                                  </p:stCondLst>
                                  <p:childTnLst>
                                    <p:animClr clrSpc="rgb" dir="cw">
                                      <p:cBhvr override="childStyle">
                                        <p:cTn id="88" dur="500" fill="hold"/>
                                        <p:tgtEl>
                                          <p:spTgt spid="52">
                                            <p:txEl>
                                              <p:pRg st="4" end="4"/>
                                            </p:txEl>
                                          </p:spTgt>
                                        </p:tgtEl>
                                        <p:attrNameLst>
                                          <p:attrName>style.color</p:attrName>
                                        </p:attrNameLst>
                                      </p:cBhvr>
                                      <p:to>
                                        <a:schemeClr val="accent2"/>
                                      </p:to>
                                    </p:animClr>
                                    <p:animClr clrSpc="rgb" dir="cw">
                                      <p:cBhvr>
                                        <p:cTn id="89" dur="500" fill="hold"/>
                                        <p:tgtEl>
                                          <p:spTgt spid="52">
                                            <p:txEl>
                                              <p:pRg st="4" end="4"/>
                                            </p:txEl>
                                          </p:spTgt>
                                        </p:tgtEl>
                                        <p:attrNameLst>
                                          <p:attrName>fillcolor</p:attrName>
                                        </p:attrNameLst>
                                      </p:cBhvr>
                                      <p:to>
                                        <a:schemeClr val="accent2"/>
                                      </p:to>
                                    </p:animClr>
                                    <p:set>
                                      <p:cBhvr>
                                        <p:cTn id="90" dur="500" fill="hold"/>
                                        <p:tgtEl>
                                          <p:spTgt spid="52">
                                            <p:txEl>
                                              <p:pRg st="4" end="4"/>
                                            </p:txEl>
                                          </p:spTgt>
                                        </p:tgtEl>
                                        <p:attrNameLst>
                                          <p:attrName>fill.type</p:attrName>
                                        </p:attrNameLst>
                                      </p:cBhvr>
                                      <p:to>
                                        <p:strVal val="solid"/>
                                      </p:to>
                                    </p:set>
                                    <p:set>
                                      <p:cBhvr>
                                        <p:cTn id="91" dur="500" fill="hold"/>
                                        <p:tgtEl>
                                          <p:spTgt spid="52">
                                            <p:txEl>
                                              <p:pRg st="4" end="4"/>
                                            </p:txEl>
                                          </p:spTgt>
                                        </p:tgtEl>
                                        <p:attrNameLst>
                                          <p:attrName>fill.on</p:attrName>
                                        </p:attrNameLst>
                                      </p:cBhvr>
                                      <p:to>
                                        <p:strVal val="true"/>
                                      </p:to>
                                    </p:set>
                                  </p:childTnLst>
                                </p:cTn>
                              </p:par>
                              <p:par>
                                <p:cTn id="92" presetID="10" presetClass="entr" presetSubtype="0" fill="hold" nodeType="withEffect">
                                  <p:stCondLst>
                                    <p:cond delay="0"/>
                                  </p:stCondLst>
                                  <p:childTnLst>
                                    <p:set>
                                      <p:cBhvr>
                                        <p:cTn id="93" dur="1" fill="hold">
                                          <p:stCondLst>
                                            <p:cond delay="0"/>
                                          </p:stCondLst>
                                        </p:cTn>
                                        <p:tgtEl>
                                          <p:spTgt spid="6">
                                            <p:txEl>
                                              <p:pRg st="12" end="12"/>
                                            </p:txEl>
                                          </p:spTgt>
                                        </p:tgtEl>
                                        <p:attrNameLst>
                                          <p:attrName>style.visibility</p:attrName>
                                        </p:attrNameLst>
                                      </p:cBhvr>
                                      <p:to>
                                        <p:strVal val="visible"/>
                                      </p:to>
                                    </p:set>
                                    <p:animEffect transition="in" filter="fade">
                                      <p:cBhvr>
                                        <p:cTn id="94" dur="500"/>
                                        <p:tgtEl>
                                          <p:spTgt spid="6">
                                            <p:txEl>
                                              <p:pRg st="12" end="1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6">
                                            <p:txEl>
                                              <p:pRg st="13" end="13"/>
                                            </p:txEl>
                                          </p:spTgt>
                                        </p:tgtEl>
                                        <p:attrNameLst>
                                          <p:attrName>style.visibility</p:attrName>
                                        </p:attrNameLst>
                                      </p:cBhvr>
                                      <p:to>
                                        <p:strVal val="visible"/>
                                      </p:to>
                                    </p:set>
                                    <p:animEffect transition="in" filter="fade">
                                      <p:cBhvr>
                                        <p:cTn id="97" dur="500"/>
                                        <p:tgtEl>
                                          <p:spTgt spid="6">
                                            <p:txEl>
                                              <p:pRg st="13" end="13"/>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p:bldP spid="59" grpId="0"/>
      <p:bldP spid="60" grpId="0" animBg="1"/>
      <p:bldP spid="48"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0FAA-7969-43A0-B66E-BF94887ADBCD}"/>
              </a:ext>
            </a:extLst>
          </p:cNvPr>
          <p:cNvSpPr>
            <a:spLocks noGrp="1"/>
          </p:cNvSpPr>
          <p:nvPr>
            <p:ph type="title"/>
          </p:nvPr>
        </p:nvSpPr>
        <p:spPr>
          <a:xfrm>
            <a:off x="619760" y="764373"/>
            <a:ext cx="6832600" cy="1293028"/>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F5625AF6-5D3E-47B0-9315-3FB921F26E13}"/>
              </a:ext>
            </a:extLst>
          </p:cNvPr>
          <p:cNvSpPr>
            <a:spLocks noGrp="1"/>
          </p:cNvSpPr>
          <p:nvPr>
            <p:ph idx="1"/>
          </p:nvPr>
        </p:nvSpPr>
        <p:spPr>
          <a:xfrm>
            <a:off x="619760" y="2194560"/>
            <a:ext cx="6832600" cy="4024125"/>
          </a:xfrm>
        </p:spPr>
        <p:txBody>
          <a:bodyPr>
            <a:normAutofit/>
          </a:bodyPr>
          <a:lstStyle/>
          <a:p>
            <a:r>
              <a:rPr lang="en-US" dirty="0"/>
              <a:t>Why Dominion?</a:t>
            </a:r>
          </a:p>
          <a:p>
            <a:pPr lvl="1"/>
            <a:endParaRPr lang="en-US" dirty="0"/>
          </a:p>
          <a:p>
            <a:r>
              <a:rPr lang="en-US" dirty="0"/>
              <a:t>Why MCTS?</a:t>
            </a:r>
          </a:p>
        </p:txBody>
      </p:sp>
      <p:pic>
        <p:nvPicPr>
          <p:cNvPr id="4" name="Picture 2">
            <a:extLst>
              <a:ext uri="{FF2B5EF4-FFF2-40B4-BE49-F238E27FC236}">
                <a16:creationId xmlns:a16="http://schemas.microsoft.com/office/drawing/2014/main" id="{32D8CE5C-2416-4084-9F31-A84D245CBB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43" b="-1"/>
          <a:stretch/>
        </p:blipFill>
        <p:spPr bwMode="auto">
          <a:xfrm>
            <a:off x="6580543" y="2057401"/>
            <a:ext cx="4631552" cy="302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7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b="1" u="sng" dirty="0">
                <a:solidFill>
                  <a:schemeClr val="accent1"/>
                </a:solidFill>
              </a:rPr>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32793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Test bed results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endParaRPr lang="en-US" dirty="0"/>
          </a:p>
        </p:txBody>
      </p:sp>
      <p:graphicFrame>
        <p:nvGraphicFramePr>
          <p:cNvPr id="6" name="Table 5">
            <a:extLst>
              <a:ext uri="{FF2B5EF4-FFF2-40B4-BE49-F238E27FC236}">
                <a16:creationId xmlns:a16="http://schemas.microsoft.com/office/drawing/2014/main" id="{B4717935-EFAA-428F-A6E4-2B05B0A0DA41}"/>
              </a:ext>
            </a:extLst>
          </p:cNvPr>
          <p:cNvGraphicFramePr>
            <a:graphicFrameLocks noGrp="1"/>
          </p:cNvGraphicFramePr>
          <p:nvPr>
            <p:extLst>
              <p:ext uri="{D42A27DB-BD31-4B8C-83A1-F6EECF244321}">
                <p14:modId xmlns:p14="http://schemas.microsoft.com/office/powerpoint/2010/main" val="2028298709"/>
              </p:ext>
            </p:extLst>
          </p:nvPr>
        </p:nvGraphicFramePr>
        <p:xfrm>
          <a:off x="1727693" y="2194560"/>
          <a:ext cx="8736614" cy="183388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Big Money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Random</a:t>
                      </a:r>
                    </a:p>
                  </a:txBody>
                  <a:tcPr/>
                </a:tc>
                <a:tc>
                  <a:txBody>
                    <a:bodyPr/>
                    <a:lstStyle/>
                    <a:p>
                      <a:r>
                        <a:rPr lang="en-US" dirty="0"/>
                        <a:t>200</a:t>
                      </a:r>
                    </a:p>
                  </a:txBody>
                  <a:tcPr/>
                </a:tc>
                <a:tc>
                  <a:txBody>
                    <a:bodyPr/>
                    <a:lstStyle/>
                    <a:p>
                      <a:r>
                        <a:rPr lang="en-US" dirty="0"/>
                        <a:t>200</a:t>
                      </a:r>
                    </a:p>
                  </a:txBody>
                  <a:tcPr/>
                </a:tc>
                <a:tc>
                  <a:txBody>
                    <a:bodyPr/>
                    <a:lstStyle/>
                    <a:p>
                      <a:r>
                        <a:rPr lang="en-US" dirty="0"/>
                        <a:t>100%</a:t>
                      </a:r>
                    </a:p>
                  </a:txBody>
                  <a:tcPr/>
                </a:tc>
                <a:extLst>
                  <a:ext uri="{0D108BD9-81ED-4DB2-BD59-A6C34878D82A}">
                    <a16:rowId xmlns:a16="http://schemas.microsoft.com/office/drawing/2014/main" val="3162985255"/>
                  </a:ext>
                </a:extLst>
              </a:tr>
              <a:tr h="182880">
                <a:tc>
                  <a:txBody>
                    <a:bodyPr/>
                    <a:lstStyle/>
                    <a:p>
                      <a:r>
                        <a:rPr lang="en-US" dirty="0"/>
                        <a:t>Single Witch</a:t>
                      </a:r>
                    </a:p>
                  </a:txBody>
                  <a:tcPr/>
                </a:tc>
                <a:tc>
                  <a:txBody>
                    <a:bodyPr/>
                    <a:lstStyle/>
                    <a:p>
                      <a:r>
                        <a:rPr lang="en-US" dirty="0"/>
                        <a:t>4</a:t>
                      </a:r>
                    </a:p>
                  </a:txBody>
                  <a:tcPr/>
                </a:tc>
                <a:tc>
                  <a:txBody>
                    <a:bodyPr/>
                    <a:lstStyle/>
                    <a:p>
                      <a:r>
                        <a:rPr lang="en-US" dirty="0"/>
                        <a:t>200</a:t>
                      </a:r>
                    </a:p>
                  </a:txBody>
                  <a:tcPr/>
                </a:tc>
                <a:tc>
                  <a:txBody>
                    <a:bodyPr/>
                    <a:lstStyle/>
                    <a:p>
                      <a:r>
                        <a:rPr lang="en-US" dirty="0"/>
                        <a:t>2%</a:t>
                      </a:r>
                    </a:p>
                  </a:txBody>
                  <a:tcPr/>
                </a:tc>
                <a:extLst>
                  <a:ext uri="{0D108BD9-81ED-4DB2-BD59-A6C34878D82A}">
                    <a16:rowId xmlns:a16="http://schemas.microsoft.com/office/drawing/2014/main" val="2402810760"/>
                  </a:ext>
                </a:extLst>
              </a:tr>
              <a:tr h="320040">
                <a:tc>
                  <a:txBody>
                    <a:bodyPr/>
                    <a:lstStyle/>
                    <a:p>
                      <a:r>
                        <a:rPr lang="en-US" dirty="0"/>
                        <a:t>Double Witch</a:t>
                      </a:r>
                    </a:p>
                  </a:txBody>
                  <a:tcPr/>
                </a:tc>
                <a:tc>
                  <a:txBody>
                    <a:bodyPr/>
                    <a:lstStyle/>
                    <a:p>
                      <a:r>
                        <a:rPr lang="en-US" dirty="0"/>
                        <a:t>14</a:t>
                      </a:r>
                    </a:p>
                  </a:txBody>
                  <a:tcPr/>
                </a:tc>
                <a:tc>
                  <a:txBody>
                    <a:bodyPr/>
                    <a:lstStyle/>
                    <a:p>
                      <a:r>
                        <a:rPr lang="en-US" dirty="0"/>
                        <a:t>200</a:t>
                      </a:r>
                    </a:p>
                  </a:txBody>
                  <a:tcPr/>
                </a:tc>
                <a:tc>
                  <a:txBody>
                    <a:bodyPr/>
                    <a:lstStyle/>
                    <a:p>
                      <a:r>
                        <a:rPr lang="en-US" dirty="0"/>
                        <a:t>7%</a:t>
                      </a:r>
                    </a:p>
                  </a:txBody>
                  <a:tcPr/>
                </a:tc>
                <a:extLst>
                  <a:ext uri="{0D108BD9-81ED-4DB2-BD59-A6C34878D82A}">
                    <a16:rowId xmlns:a16="http://schemas.microsoft.com/office/drawing/2014/main" val="1353509032"/>
                  </a:ext>
                </a:extLst>
              </a:tr>
              <a:tr h="320040">
                <a:tc>
                  <a:txBody>
                    <a:bodyPr/>
                    <a:lstStyle/>
                    <a:p>
                      <a:r>
                        <a:rPr lang="en-US" dirty="0"/>
                        <a:t>Sarasua1</a:t>
                      </a:r>
                    </a:p>
                  </a:txBody>
                  <a:tcPr/>
                </a:tc>
                <a:tc>
                  <a:txBody>
                    <a:bodyPr/>
                    <a:lstStyle/>
                    <a:p>
                      <a:r>
                        <a:rPr lang="en-US" dirty="0"/>
                        <a:t>4</a:t>
                      </a:r>
                    </a:p>
                  </a:txBody>
                  <a:tcPr/>
                </a:tc>
                <a:tc>
                  <a:txBody>
                    <a:bodyPr/>
                    <a:lstStyle/>
                    <a:p>
                      <a:r>
                        <a:rPr lang="en-US" dirty="0"/>
                        <a:t>200</a:t>
                      </a:r>
                    </a:p>
                  </a:txBody>
                  <a:tcPr/>
                </a:tc>
                <a:tc>
                  <a:txBody>
                    <a:bodyPr/>
                    <a:lstStyle/>
                    <a:p>
                      <a:r>
                        <a:rPr lang="en-US" dirty="0"/>
                        <a:t>2%</a:t>
                      </a:r>
                    </a:p>
                  </a:txBody>
                  <a:tcPr/>
                </a:tc>
                <a:extLst>
                  <a:ext uri="{0D108BD9-81ED-4DB2-BD59-A6C34878D82A}">
                    <a16:rowId xmlns:a16="http://schemas.microsoft.com/office/drawing/2014/main" val="3055468051"/>
                  </a:ext>
                </a:extLst>
              </a:tr>
            </a:tbl>
          </a:graphicData>
        </a:graphic>
      </p:graphicFrame>
      <p:graphicFrame>
        <p:nvGraphicFramePr>
          <p:cNvPr id="8" name="Table 7">
            <a:extLst>
              <a:ext uri="{FF2B5EF4-FFF2-40B4-BE49-F238E27FC236}">
                <a16:creationId xmlns:a16="http://schemas.microsoft.com/office/drawing/2014/main" id="{6A5905AA-63F3-40C4-A911-E0B4031D6C5A}"/>
              </a:ext>
            </a:extLst>
          </p:cNvPr>
          <p:cNvGraphicFramePr>
            <a:graphicFrameLocks noGrp="1"/>
          </p:cNvGraphicFramePr>
          <p:nvPr>
            <p:extLst>
              <p:ext uri="{D42A27DB-BD31-4B8C-83A1-F6EECF244321}">
                <p14:modId xmlns:p14="http://schemas.microsoft.com/office/powerpoint/2010/main" val="2014002611"/>
              </p:ext>
            </p:extLst>
          </p:nvPr>
        </p:nvGraphicFramePr>
        <p:xfrm>
          <a:off x="1727693" y="4521964"/>
          <a:ext cx="8736614" cy="183388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Double Witch</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Random</a:t>
                      </a:r>
                    </a:p>
                  </a:txBody>
                  <a:tcPr/>
                </a:tc>
                <a:tc>
                  <a:txBody>
                    <a:bodyPr/>
                    <a:lstStyle/>
                    <a:p>
                      <a:r>
                        <a:rPr lang="en-US" dirty="0"/>
                        <a:t>200</a:t>
                      </a:r>
                    </a:p>
                  </a:txBody>
                  <a:tcPr/>
                </a:tc>
                <a:tc>
                  <a:txBody>
                    <a:bodyPr/>
                    <a:lstStyle/>
                    <a:p>
                      <a:r>
                        <a:rPr lang="en-US" dirty="0"/>
                        <a:t>200</a:t>
                      </a:r>
                    </a:p>
                  </a:txBody>
                  <a:tcPr/>
                </a:tc>
                <a:tc>
                  <a:txBody>
                    <a:bodyPr/>
                    <a:lstStyle/>
                    <a:p>
                      <a:r>
                        <a:rPr lang="en-US" dirty="0"/>
                        <a:t>100%</a:t>
                      </a:r>
                    </a:p>
                  </a:txBody>
                  <a:tcPr/>
                </a:tc>
                <a:extLst>
                  <a:ext uri="{0D108BD9-81ED-4DB2-BD59-A6C34878D82A}">
                    <a16:rowId xmlns:a16="http://schemas.microsoft.com/office/drawing/2014/main" val="3162985255"/>
                  </a:ext>
                </a:extLst>
              </a:tr>
              <a:tr h="182880">
                <a:tc>
                  <a:txBody>
                    <a:bodyPr/>
                    <a:lstStyle/>
                    <a:p>
                      <a:r>
                        <a:rPr lang="en-US" dirty="0"/>
                        <a:t>Big Money</a:t>
                      </a:r>
                    </a:p>
                  </a:txBody>
                  <a:tcPr/>
                </a:tc>
                <a:tc>
                  <a:txBody>
                    <a:bodyPr/>
                    <a:lstStyle/>
                    <a:p>
                      <a:r>
                        <a:rPr lang="en-US" dirty="0"/>
                        <a:t>186</a:t>
                      </a:r>
                    </a:p>
                  </a:txBody>
                  <a:tcPr/>
                </a:tc>
                <a:tc>
                  <a:txBody>
                    <a:bodyPr/>
                    <a:lstStyle/>
                    <a:p>
                      <a:r>
                        <a:rPr lang="en-US" dirty="0"/>
                        <a:t>200</a:t>
                      </a:r>
                    </a:p>
                  </a:txBody>
                  <a:tcPr/>
                </a:tc>
                <a:tc>
                  <a:txBody>
                    <a:bodyPr/>
                    <a:lstStyle/>
                    <a:p>
                      <a:r>
                        <a:rPr lang="en-US" dirty="0"/>
                        <a:t>93%</a:t>
                      </a:r>
                    </a:p>
                  </a:txBody>
                  <a:tcPr/>
                </a:tc>
                <a:extLst>
                  <a:ext uri="{0D108BD9-81ED-4DB2-BD59-A6C34878D82A}">
                    <a16:rowId xmlns:a16="http://schemas.microsoft.com/office/drawing/2014/main" val="2402810760"/>
                  </a:ext>
                </a:extLst>
              </a:tr>
              <a:tr h="320040">
                <a:tc>
                  <a:txBody>
                    <a:bodyPr/>
                    <a:lstStyle/>
                    <a:p>
                      <a:r>
                        <a:rPr lang="en-US" dirty="0"/>
                        <a:t>Single Witch</a:t>
                      </a:r>
                    </a:p>
                  </a:txBody>
                  <a:tcPr/>
                </a:tc>
                <a:tc>
                  <a:txBody>
                    <a:bodyPr/>
                    <a:lstStyle/>
                    <a:p>
                      <a:r>
                        <a:rPr lang="en-US" dirty="0"/>
                        <a:t>149.5</a:t>
                      </a:r>
                    </a:p>
                  </a:txBody>
                  <a:tcPr/>
                </a:tc>
                <a:tc>
                  <a:txBody>
                    <a:bodyPr/>
                    <a:lstStyle/>
                    <a:p>
                      <a:r>
                        <a:rPr lang="en-US" dirty="0"/>
                        <a:t>200</a:t>
                      </a:r>
                    </a:p>
                  </a:txBody>
                  <a:tcPr/>
                </a:tc>
                <a:tc>
                  <a:txBody>
                    <a:bodyPr/>
                    <a:lstStyle/>
                    <a:p>
                      <a:r>
                        <a:rPr lang="en-US" dirty="0"/>
                        <a:t>74.75%</a:t>
                      </a:r>
                    </a:p>
                  </a:txBody>
                  <a:tcPr/>
                </a:tc>
                <a:extLst>
                  <a:ext uri="{0D108BD9-81ED-4DB2-BD59-A6C34878D82A}">
                    <a16:rowId xmlns:a16="http://schemas.microsoft.com/office/drawing/2014/main" val="1353509032"/>
                  </a:ext>
                </a:extLst>
              </a:tr>
              <a:tr h="210884">
                <a:tc>
                  <a:txBody>
                    <a:bodyPr/>
                    <a:lstStyle/>
                    <a:p>
                      <a:r>
                        <a:rPr lang="en-US" dirty="0"/>
                        <a:t>Sarasua1</a:t>
                      </a:r>
                    </a:p>
                  </a:txBody>
                  <a:tcPr/>
                </a:tc>
                <a:tc>
                  <a:txBody>
                    <a:bodyPr/>
                    <a:lstStyle/>
                    <a:p>
                      <a:r>
                        <a:rPr lang="en-US" dirty="0"/>
                        <a:t>74</a:t>
                      </a:r>
                    </a:p>
                  </a:txBody>
                  <a:tcPr/>
                </a:tc>
                <a:tc>
                  <a:txBody>
                    <a:bodyPr/>
                    <a:lstStyle/>
                    <a:p>
                      <a:r>
                        <a:rPr lang="en-US" dirty="0"/>
                        <a:t>200</a:t>
                      </a:r>
                    </a:p>
                  </a:txBody>
                  <a:tcPr/>
                </a:tc>
                <a:tc>
                  <a:txBody>
                    <a:bodyPr/>
                    <a:lstStyle/>
                    <a:p>
                      <a:r>
                        <a:rPr lang="en-US" dirty="0"/>
                        <a:t>37%</a:t>
                      </a:r>
                    </a:p>
                  </a:txBody>
                  <a:tcPr/>
                </a:tc>
                <a:extLst>
                  <a:ext uri="{0D108BD9-81ED-4DB2-BD59-A6C34878D82A}">
                    <a16:rowId xmlns:a16="http://schemas.microsoft.com/office/drawing/2014/main" val="3055468051"/>
                  </a:ext>
                </a:extLst>
              </a:tr>
            </a:tbl>
          </a:graphicData>
        </a:graphic>
      </p:graphicFrame>
    </p:spTree>
    <p:extLst>
      <p:ext uri="{BB962C8B-B14F-4D97-AF65-F5344CB8AC3E}">
        <p14:creationId xmlns:p14="http://schemas.microsoft.com/office/powerpoint/2010/main" val="35346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Results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r>
              <a:rPr lang="en-US" dirty="0"/>
              <a:t>Random rollouts</a:t>
            </a:r>
          </a:p>
          <a:p>
            <a:r>
              <a:rPr lang="en-US" dirty="0"/>
              <a:t>Run for a few thousand iterations</a:t>
            </a:r>
          </a:p>
          <a:p>
            <a:r>
              <a:rPr lang="en-US" dirty="0"/>
              <a:t>Lose every game against Big Money</a:t>
            </a:r>
          </a:p>
          <a:p>
            <a:r>
              <a:rPr lang="en-US" dirty="0"/>
              <a:t>Check for bugs?</a:t>
            </a:r>
          </a:p>
          <a:p>
            <a:endParaRPr lang="en-US" dirty="0"/>
          </a:p>
        </p:txBody>
      </p:sp>
      <p:pic>
        <p:nvPicPr>
          <p:cNvPr id="7" name="Picture 6" descr="A picture containing text&#10;&#10;Description automatically generated">
            <a:extLst>
              <a:ext uri="{FF2B5EF4-FFF2-40B4-BE49-F238E27FC236}">
                <a16:creationId xmlns:a16="http://schemas.microsoft.com/office/drawing/2014/main" id="{C073C31C-8979-40D4-84DB-783C7993115B}"/>
              </a:ext>
            </a:extLst>
          </p:cNvPr>
          <p:cNvPicPr>
            <a:picLocks noChangeAspect="1"/>
          </p:cNvPicPr>
          <p:nvPr/>
        </p:nvPicPr>
        <p:blipFill rotWithShape="1">
          <a:blip r:embed="rId2"/>
          <a:srcRect t="3489" r="3" b="4804"/>
          <a:stretch/>
        </p:blipFill>
        <p:spPr>
          <a:xfrm>
            <a:off x="7291754" y="2229566"/>
            <a:ext cx="4085492" cy="192024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01C75278-4536-466E-8299-D6CDC87403B6}"/>
              </a:ext>
            </a:extLst>
          </p:cNvPr>
          <p:cNvPicPr>
            <a:picLocks noChangeAspect="1"/>
          </p:cNvPicPr>
          <p:nvPr/>
        </p:nvPicPr>
        <p:blipFill rotWithShape="1">
          <a:blip r:embed="rId3"/>
          <a:srcRect t="3124" r="3" b="5614"/>
          <a:stretch/>
        </p:blipFill>
        <p:spPr>
          <a:xfrm>
            <a:off x="7291754" y="4298445"/>
            <a:ext cx="4085492" cy="1920240"/>
          </a:xfrm>
          <a:prstGeom prst="rect">
            <a:avLst/>
          </a:prstGeom>
        </p:spPr>
      </p:pic>
    </p:spTree>
    <p:extLst>
      <p:ext uri="{BB962C8B-B14F-4D97-AF65-F5344CB8AC3E}">
        <p14:creationId xmlns:p14="http://schemas.microsoft.com/office/powerpoint/2010/main" val="39457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p:txBody>
          <a:bodyPr/>
          <a:lstStyle/>
          <a:p>
            <a:r>
              <a:rPr lang="en-US" dirty="0"/>
              <a:t>Results with Base MCTS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p:txBody>
          <a:bodyPr/>
          <a:lstStyle/>
          <a:p>
            <a:r>
              <a:rPr lang="en-US" dirty="0"/>
              <a:t>Test in optimal situation</a:t>
            </a:r>
          </a:p>
          <a:p>
            <a:pPr lvl="1"/>
            <a:r>
              <a:rPr lang="en-US" dirty="0"/>
              <a:t>Opponent Big Money</a:t>
            </a:r>
          </a:p>
          <a:p>
            <a:pPr lvl="1"/>
            <a:r>
              <a:rPr lang="en-US" dirty="0"/>
              <a:t>100,000 iterations per move</a:t>
            </a:r>
          </a:p>
          <a:p>
            <a:pPr lvl="1"/>
            <a:r>
              <a:rPr lang="en-US" dirty="0"/>
              <a:t>20 games</a:t>
            </a:r>
          </a:p>
          <a:p>
            <a:pPr lvl="2"/>
            <a:r>
              <a:rPr lang="en-US" dirty="0"/>
              <a:t>10 as player 1 and 10 as player 2</a:t>
            </a:r>
          </a:p>
          <a:p>
            <a:pPr lvl="1"/>
            <a:r>
              <a:rPr lang="en-US" dirty="0"/>
              <a:t>Won 4</a:t>
            </a:r>
          </a:p>
          <a:p>
            <a:pPr lvl="2"/>
            <a:r>
              <a:rPr lang="en-US" dirty="0"/>
              <a:t>20% </a:t>
            </a:r>
            <a:r>
              <a:rPr lang="en-US" dirty="0" err="1"/>
              <a:t>winrate</a:t>
            </a:r>
            <a:endParaRPr lang="en-US" dirty="0"/>
          </a:p>
          <a:p>
            <a:pPr lvl="1"/>
            <a:r>
              <a:rPr lang="en-US" dirty="0"/>
              <a:t>17 GB of RAM used by end of game</a:t>
            </a:r>
          </a:p>
          <a:p>
            <a:pPr lvl="1"/>
            <a:r>
              <a:rPr lang="en-US" dirty="0"/>
              <a:t>Averaged 42 minutes per game</a:t>
            </a:r>
          </a:p>
          <a:p>
            <a:pPr lvl="2"/>
            <a:r>
              <a:rPr lang="en-US" dirty="0"/>
              <a:t>Normal average game length is 30 minutes</a:t>
            </a:r>
          </a:p>
          <a:p>
            <a:endParaRPr lang="en-US" dirty="0"/>
          </a:p>
        </p:txBody>
      </p:sp>
    </p:spTree>
    <p:extLst>
      <p:ext uri="{BB962C8B-B14F-4D97-AF65-F5344CB8AC3E}">
        <p14:creationId xmlns:p14="http://schemas.microsoft.com/office/powerpoint/2010/main" val="326052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 [3]</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3353935"/>
            <a:ext cx="6533501" cy="2907408"/>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61237CC9-7376-4A93-9840-BAF35B6DBDE2}"/>
              </a:ext>
            </a:extLst>
          </p:cNvPr>
          <p:cNvPicPr>
            <a:picLocks noChangeAspect="1"/>
          </p:cNvPicPr>
          <p:nvPr/>
        </p:nvPicPr>
        <p:blipFill>
          <a:blip r:embed="rId4"/>
          <a:stretch>
            <a:fillRect/>
          </a:stretch>
        </p:blipFill>
        <p:spPr>
          <a:xfrm>
            <a:off x="4972699" y="1812192"/>
            <a:ext cx="4400000" cy="1104762"/>
          </a:xfrm>
          <a:prstGeom prst="rect">
            <a:avLst/>
          </a:prstGeom>
        </p:spPr>
      </p:pic>
      <p:sp>
        <p:nvSpPr>
          <p:cNvPr id="8" name="TextBox 7">
            <a:extLst>
              <a:ext uri="{FF2B5EF4-FFF2-40B4-BE49-F238E27FC236}">
                <a16:creationId xmlns:a16="http://schemas.microsoft.com/office/drawing/2014/main" id="{4FD40C9B-B39B-4891-B332-0448976242DE}"/>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398484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 [3]</a:t>
            </a:r>
          </a:p>
        </p:txBody>
      </p:sp>
      <p:graphicFrame>
        <p:nvGraphicFramePr>
          <p:cNvPr id="13" name="Table 14">
            <a:extLst>
              <a:ext uri="{FF2B5EF4-FFF2-40B4-BE49-F238E27FC236}">
                <a16:creationId xmlns:a16="http://schemas.microsoft.com/office/drawing/2014/main" id="{8DBC75B4-B596-4660-84FA-EFD1BF4DAB8C}"/>
              </a:ext>
            </a:extLst>
          </p:cNvPr>
          <p:cNvGraphicFramePr>
            <a:graphicFrameLocks noGrp="1"/>
          </p:cNvGraphicFramePr>
          <p:nvPr>
            <p:extLst>
              <p:ext uri="{D42A27DB-BD31-4B8C-83A1-F6EECF244321}">
                <p14:modId xmlns:p14="http://schemas.microsoft.com/office/powerpoint/2010/main" val="933007396"/>
              </p:ext>
            </p:extLst>
          </p:nvPr>
        </p:nvGraphicFramePr>
        <p:xfrm>
          <a:off x="2032000" y="4741250"/>
          <a:ext cx="8128000" cy="111252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4074831956"/>
                    </a:ext>
                  </a:extLst>
                </a:gridCol>
                <a:gridCol w="2032000">
                  <a:extLst>
                    <a:ext uri="{9D8B030D-6E8A-4147-A177-3AD203B41FA5}">
                      <a16:colId xmlns:a16="http://schemas.microsoft.com/office/drawing/2014/main" val="1095897595"/>
                    </a:ext>
                  </a:extLst>
                </a:gridCol>
                <a:gridCol w="2032000">
                  <a:extLst>
                    <a:ext uri="{9D8B030D-6E8A-4147-A177-3AD203B41FA5}">
                      <a16:colId xmlns:a16="http://schemas.microsoft.com/office/drawing/2014/main" val="1371537299"/>
                    </a:ext>
                  </a:extLst>
                </a:gridCol>
                <a:gridCol w="2032000">
                  <a:extLst>
                    <a:ext uri="{9D8B030D-6E8A-4147-A177-3AD203B41FA5}">
                      <a16:colId xmlns:a16="http://schemas.microsoft.com/office/drawing/2014/main" val="2369533744"/>
                    </a:ext>
                  </a:extLst>
                </a:gridCol>
              </a:tblGrid>
              <a:tr h="370840">
                <a:tc>
                  <a:txBody>
                    <a:bodyPr/>
                    <a:lstStyle/>
                    <a:p>
                      <a:r>
                        <a:rPr lang="en-US" dirty="0"/>
                        <a:t>C Value</a:t>
                      </a:r>
                    </a:p>
                  </a:txBody>
                  <a:tcPr/>
                </a:tc>
                <a:tc>
                  <a:txBody>
                    <a:bodyPr/>
                    <a:lstStyle/>
                    <a:p>
                      <a:r>
                        <a:rPr lang="en-US" dirty="0"/>
                        <a:t>C=</a:t>
                      </a:r>
                      <a:r>
                        <a:rPr lang="en-US" sz="1800" dirty="0"/>
                        <a:t>√2</a:t>
                      </a:r>
                      <a:endParaRPr lang="en-US" dirty="0"/>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190751089"/>
                  </a:ext>
                </a:extLst>
              </a:tr>
              <a:tr h="370840">
                <a:tc>
                  <a:txBody>
                    <a:bodyPr/>
                    <a:lstStyle/>
                    <a:p>
                      <a:r>
                        <a:rPr lang="en-US" dirty="0"/>
                        <a:t>C=0.5</a:t>
                      </a:r>
                    </a:p>
                  </a:txBody>
                  <a:tcPr/>
                </a:tc>
                <a:tc>
                  <a:txBody>
                    <a:bodyPr/>
                    <a:lstStyle/>
                    <a:p>
                      <a:r>
                        <a:rPr lang="en-US" dirty="0"/>
                        <a:t>10.5</a:t>
                      </a:r>
                    </a:p>
                  </a:txBody>
                  <a:tcPr/>
                </a:tc>
                <a:tc>
                  <a:txBody>
                    <a:bodyPr/>
                    <a:lstStyle/>
                    <a:p>
                      <a:r>
                        <a:rPr lang="en-US" dirty="0"/>
                        <a:t>20</a:t>
                      </a:r>
                    </a:p>
                  </a:txBody>
                  <a:tcPr/>
                </a:tc>
                <a:tc>
                  <a:txBody>
                    <a:bodyPr/>
                    <a:lstStyle/>
                    <a:p>
                      <a:r>
                        <a:rPr lang="en-US" dirty="0"/>
                        <a:t>52.5%</a:t>
                      </a:r>
                    </a:p>
                  </a:txBody>
                  <a:tcPr/>
                </a:tc>
                <a:extLst>
                  <a:ext uri="{0D108BD9-81ED-4DB2-BD59-A6C34878D82A}">
                    <a16:rowId xmlns:a16="http://schemas.microsoft.com/office/drawing/2014/main" val="2647436786"/>
                  </a:ext>
                </a:extLst>
              </a:tr>
              <a:tr h="370840">
                <a:tc>
                  <a:txBody>
                    <a:bodyPr/>
                    <a:lstStyle/>
                    <a:p>
                      <a:r>
                        <a:rPr lang="en-US" dirty="0"/>
                        <a:t>C=5</a:t>
                      </a:r>
                    </a:p>
                  </a:txBody>
                  <a:tcPr/>
                </a:tc>
                <a:tc>
                  <a:txBody>
                    <a:bodyPr/>
                    <a:lstStyle/>
                    <a:p>
                      <a:r>
                        <a:rPr lang="en-US" dirty="0"/>
                        <a:t>11</a:t>
                      </a:r>
                    </a:p>
                  </a:txBody>
                  <a:tcPr/>
                </a:tc>
                <a:tc>
                  <a:txBody>
                    <a:bodyPr/>
                    <a:lstStyle/>
                    <a:p>
                      <a:r>
                        <a:rPr lang="en-US" dirty="0"/>
                        <a:t>20</a:t>
                      </a:r>
                    </a:p>
                  </a:txBody>
                  <a:tcPr/>
                </a:tc>
                <a:tc>
                  <a:txBody>
                    <a:bodyPr/>
                    <a:lstStyle/>
                    <a:p>
                      <a:r>
                        <a:rPr lang="en-US" dirty="0"/>
                        <a:t>55%</a:t>
                      </a:r>
                    </a:p>
                  </a:txBody>
                  <a:tcPr/>
                </a:tc>
                <a:extLst>
                  <a:ext uri="{0D108BD9-81ED-4DB2-BD59-A6C34878D82A}">
                    <a16:rowId xmlns:a16="http://schemas.microsoft.com/office/drawing/2014/main" val="1922956115"/>
                  </a:ext>
                </a:extLst>
              </a:tr>
            </a:tbl>
          </a:graphicData>
        </a:graphic>
      </p:graphicFrame>
      <p:pic>
        <p:nvPicPr>
          <p:cNvPr id="10" name="Picture 9" descr="Diagram&#10;&#10;Description automatically generated with medium confidence">
            <a:extLst>
              <a:ext uri="{FF2B5EF4-FFF2-40B4-BE49-F238E27FC236}">
                <a16:creationId xmlns:a16="http://schemas.microsoft.com/office/drawing/2014/main" id="{FF9390E2-8F65-459A-8C1E-C1ED6B91200E}"/>
              </a:ext>
            </a:extLst>
          </p:cNvPr>
          <p:cNvPicPr>
            <a:picLocks noChangeAspect="1"/>
          </p:cNvPicPr>
          <p:nvPr/>
        </p:nvPicPr>
        <p:blipFill>
          <a:blip r:embed="rId3"/>
          <a:stretch>
            <a:fillRect/>
          </a:stretch>
        </p:blipFill>
        <p:spPr>
          <a:xfrm>
            <a:off x="4972699" y="1812192"/>
            <a:ext cx="4400000" cy="1104762"/>
          </a:xfrm>
          <a:prstGeom prst="rect">
            <a:avLst/>
          </a:prstGeom>
        </p:spPr>
      </p:pic>
    </p:spTree>
    <p:extLst>
      <p:ext uri="{BB962C8B-B14F-4D97-AF65-F5344CB8AC3E}">
        <p14:creationId xmlns:p14="http://schemas.microsoft.com/office/powerpoint/2010/main" val="43291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90192" y="3353935"/>
            <a:ext cx="6533501" cy="2907408"/>
          </a:xfrm>
          <a:prstGeom prst="rect">
            <a:avLst/>
          </a:prstGeom>
        </p:spPr>
      </p:pic>
      <p:sp>
        <p:nvSpPr>
          <p:cNvPr id="7" name="TextBox 6">
            <a:extLst>
              <a:ext uri="{FF2B5EF4-FFF2-40B4-BE49-F238E27FC236}">
                <a16:creationId xmlns:a16="http://schemas.microsoft.com/office/drawing/2014/main" id="{EB607A87-3DFF-433C-A656-328504DBCBE5}"/>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361893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2"/>
            <a:r>
              <a:rPr lang="en-US" sz="1300" dirty="0"/>
              <a:t>Big Money</a:t>
            </a:r>
          </a:p>
        </p:txBody>
      </p:sp>
      <p:graphicFrame>
        <p:nvGraphicFramePr>
          <p:cNvPr id="4" name="Table 4">
            <a:extLst>
              <a:ext uri="{FF2B5EF4-FFF2-40B4-BE49-F238E27FC236}">
                <a16:creationId xmlns:a16="http://schemas.microsoft.com/office/drawing/2014/main" id="{237CA936-3FE2-4073-A5C5-37F3A18EE9EF}"/>
              </a:ext>
            </a:extLst>
          </p:cNvPr>
          <p:cNvGraphicFramePr>
            <a:graphicFrameLocks noGrp="1"/>
          </p:cNvGraphicFramePr>
          <p:nvPr>
            <p:extLst>
              <p:ext uri="{D42A27DB-BD31-4B8C-83A1-F6EECF244321}">
                <p14:modId xmlns:p14="http://schemas.microsoft.com/office/powerpoint/2010/main" val="2672402513"/>
              </p:ext>
            </p:extLst>
          </p:nvPr>
        </p:nvGraphicFramePr>
        <p:xfrm>
          <a:off x="2032000" y="3593465"/>
          <a:ext cx="8128000" cy="1010920"/>
        </p:xfrm>
        <a:graphic>
          <a:graphicData uri="http://schemas.openxmlformats.org/drawingml/2006/table">
            <a:tbl>
              <a:tblPr firstRow="1" firstCol="1" bandRow="1">
                <a:tableStyleId>{5C22544A-7EE6-4342-B048-85BDC9FD1C3A}</a:tableStyleId>
              </a:tblPr>
              <a:tblGrid>
                <a:gridCol w="3117049">
                  <a:extLst>
                    <a:ext uri="{9D8B030D-6E8A-4147-A177-3AD203B41FA5}">
                      <a16:colId xmlns:a16="http://schemas.microsoft.com/office/drawing/2014/main" val="470054133"/>
                    </a:ext>
                  </a:extLst>
                </a:gridCol>
                <a:gridCol w="2219417">
                  <a:extLst>
                    <a:ext uri="{9D8B030D-6E8A-4147-A177-3AD203B41FA5}">
                      <a16:colId xmlns:a16="http://schemas.microsoft.com/office/drawing/2014/main" val="3413720713"/>
                    </a:ext>
                  </a:extLst>
                </a:gridCol>
                <a:gridCol w="1882066">
                  <a:extLst>
                    <a:ext uri="{9D8B030D-6E8A-4147-A177-3AD203B41FA5}">
                      <a16:colId xmlns:a16="http://schemas.microsoft.com/office/drawing/2014/main" val="1301887"/>
                    </a:ext>
                  </a:extLst>
                </a:gridCol>
                <a:gridCol w="909468">
                  <a:extLst>
                    <a:ext uri="{9D8B030D-6E8A-4147-A177-3AD203B41FA5}">
                      <a16:colId xmlns:a16="http://schemas.microsoft.com/office/drawing/2014/main" val="2712571321"/>
                    </a:ext>
                  </a:extLst>
                </a:gridCol>
              </a:tblGrid>
              <a:tr h="370840">
                <a:tc>
                  <a:txBody>
                    <a:bodyPr/>
                    <a:lstStyle/>
                    <a:p>
                      <a:r>
                        <a:rPr lang="en-US" dirty="0"/>
                        <a:t>MCTS Using Big Money</a:t>
                      </a:r>
                    </a:p>
                  </a:txBody>
                  <a:tcPr/>
                </a:tc>
                <a:tc>
                  <a:txBody>
                    <a:bodyPr/>
                    <a:lstStyle/>
                    <a:p>
                      <a:r>
                        <a:rPr lang="en-US" dirty="0"/>
                        <a:t>1,000 iterations per move</a:t>
                      </a:r>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2326208030"/>
                  </a:ext>
                </a:extLst>
              </a:tr>
              <a:tr h="370840">
                <a:tc>
                  <a:txBody>
                    <a:bodyPr/>
                    <a:lstStyle/>
                    <a:p>
                      <a:r>
                        <a:rPr lang="en-US" dirty="0"/>
                        <a:t>Big Money</a:t>
                      </a:r>
                    </a:p>
                  </a:txBody>
                  <a:tcPr/>
                </a:tc>
                <a:tc>
                  <a:txBody>
                    <a:bodyPr/>
                    <a:lstStyle/>
                    <a:p>
                      <a:r>
                        <a:rPr lang="en-US" dirty="0"/>
                        <a:t>85</a:t>
                      </a:r>
                    </a:p>
                  </a:txBody>
                  <a:tcPr/>
                </a:tc>
                <a:tc>
                  <a:txBody>
                    <a:bodyPr/>
                    <a:lstStyle/>
                    <a:p>
                      <a:r>
                        <a:rPr lang="en-US" dirty="0"/>
                        <a:t>200</a:t>
                      </a:r>
                    </a:p>
                  </a:txBody>
                  <a:tcPr/>
                </a:tc>
                <a:tc>
                  <a:txBody>
                    <a:bodyPr/>
                    <a:lstStyle/>
                    <a:p>
                      <a:r>
                        <a:rPr lang="en-US" dirty="0"/>
                        <a:t>42.5%</a:t>
                      </a:r>
                    </a:p>
                  </a:txBody>
                  <a:tcPr/>
                </a:tc>
                <a:extLst>
                  <a:ext uri="{0D108BD9-81ED-4DB2-BD59-A6C34878D82A}">
                    <a16:rowId xmlns:a16="http://schemas.microsoft.com/office/drawing/2014/main" val="1285575392"/>
                  </a:ext>
                </a:extLst>
              </a:tr>
            </a:tbl>
          </a:graphicData>
        </a:graphic>
      </p:graphicFrame>
      <p:graphicFrame>
        <p:nvGraphicFramePr>
          <p:cNvPr id="7" name="Table 4">
            <a:extLst>
              <a:ext uri="{FF2B5EF4-FFF2-40B4-BE49-F238E27FC236}">
                <a16:creationId xmlns:a16="http://schemas.microsoft.com/office/drawing/2014/main" id="{260380E6-B1D9-428E-8D06-7D1CB732CDB1}"/>
              </a:ext>
            </a:extLst>
          </p:cNvPr>
          <p:cNvGraphicFramePr>
            <a:graphicFrameLocks noGrp="1"/>
          </p:cNvGraphicFramePr>
          <p:nvPr>
            <p:extLst>
              <p:ext uri="{D42A27DB-BD31-4B8C-83A1-F6EECF244321}">
                <p14:modId xmlns:p14="http://schemas.microsoft.com/office/powerpoint/2010/main" val="2340486505"/>
              </p:ext>
            </p:extLst>
          </p:nvPr>
        </p:nvGraphicFramePr>
        <p:xfrm>
          <a:off x="2032000" y="4981107"/>
          <a:ext cx="8128000" cy="1010920"/>
        </p:xfrm>
        <a:graphic>
          <a:graphicData uri="http://schemas.openxmlformats.org/drawingml/2006/table">
            <a:tbl>
              <a:tblPr firstRow="1" firstCol="1" bandRow="1">
                <a:tableStyleId>{5C22544A-7EE6-4342-B048-85BDC9FD1C3A}</a:tableStyleId>
              </a:tblPr>
              <a:tblGrid>
                <a:gridCol w="3117049">
                  <a:extLst>
                    <a:ext uri="{9D8B030D-6E8A-4147-A177-3AD203B41FA5}">
                      <a16:colId xmlns:a16="http://schemas.microsoft.com/office/drawing/2014/main" val="470054133"/>
                    </a:ext>
                  </a:extLst>
                </a:gridCol>
                <a:gridCol w="2219417">
                  <a:extLst>
                    <a:ext uri="{9D8B030D-6E8A-4147-A177-3AD203B41FA5}">
                      <a16:colId xmlns:a16="http://schemas.microsoft.com/office/drawing/2014/main" val="3413720713"/>
                    </a:ext>
                  </a:extLst>
                </a:gridCol>
                <a:gridCol w="1882066">
                  <a:extLst>
                    <a:ext uri="{9D8B030D-6E8A-4147-A177-3AD203B41FA5}">
                      <a16:colId xmlns:a16="http://schemas.microsoft.com/office/drawing/2014/main" val="1301887"/>
                    </a:ext>
                  </a:extLst>
                </a:gridCol>
                <a:gridCol w="909468">
                  <a:extLst>
                    <a:ext uri="{9D8B030D-6E8A-4147-A177-3AD203B41FA5}">
                      <a16:colId xmlns:a16="http://schemas.microsoft.com/office/drawing/2014/main" val="2712571321"/>
                    </a:ext>
                  </a:extLst>
                </a:gridCol>
              </a:tblGrid>
              <a:tr h="370840">
                <a:tc>
                  <a:txBody>
                    <a:bodyPr/>
                    <a:lstStyle/>
                    <a:p>
                      <a:r>
                        <a:rPr lang="en-US" dirty="0"/>
                        <a:t>MCTS Using Big Money</a:t>
                      </a:r>
                    </a:p>
                  </a:txBody>
                  <a:tcPr/>
                </a:tc>
                <a:tc>
                  <a:txBody>
                    <a:bodyPr/>
                    <a:lstStyle/>
                    <a:p>
                      <a:r>
                        <a:rPr lang="en-US" dirty="0"/>
                        <a:t>10,000 iterations per move</a:t>
                      </a:r>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2326208030"/>
                  </a:ext>
                </a:extLst>
              </a:tr>
              <a:tr h="370840">
                <a:tc>
                  <a:txBody>
                    <a:bodyPr/>
                    <a:lstStyle/>
                    <a:p>
                      <a:r>
                        <a:rPr lang="en-US" dirty="0"/>
                        <a:t>Big Money</a:t>
                      </a:r>
                    </a:p>
                  </a:txBody>
                  <a:tcPr/>
                </a:tc>
                <a:tc>
                  <a:txBody>
                    <a:bodyPr/>
                    <a:lstStyle/>
                    <a:p>
                      <a:r>
                        <a:rPr lang="en-US" dirty="0"/>
                        <a:t>162</a:t>
                      </a:r>
                    </a:p>
                  </a:txBody>
                  <a:tcPr/>
                </a:tc>
                <a:tc>
                  <a:txBody>
                    <a:bodyPr/>
                    <a:lstStyle/>
                    <a:p>
                      <a:r>
                        <a:rPr lang="en-US" dirty="0"/>
                        <a:t>200</a:t>
                      </a:r>
                    </a:p>
                  </a:txBody>
                  <a:tcPr/>
                </a:tc>
                <a:tc>
                  <a:txBody>
                    <a:bodyPr/>
                    <a:lstStyle/>
                    <a:p>
                      <a:r>
                        <a:rPr lang="en-US" dirty="0"/>
                        <a:t>81%</a:t>
                      </a:r>
                    </a:p>
                  </a:txBody>
                  <a:tcPr/>
                </a:tc>
                <a:extLst>
                  <a:ext uri="{0D108BD9-81ED-4DB2-BD59-A6C34878D82A}">
                    <a16:rowId xmlns:a16="http://schemas.microsoft.com/office/drawing/2014/main" val="1049228917"/>
                  </a:ext>
                </a:extLst>
              </a:tr>
            </a:tbl>
          </a:graphicData>
        </a:graphic>
      </p:graphicFrame>
    </p:spTree>
    <p:extLst>
      <p:ext uri="{BB962C8B-B14F-4D97-AF65-F5344CB8AC3E}">
        <p14:creationId xmlns:p14="http://schemas.microsoft.com/office/powerpoint/2010/main" val="333875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optimized random</a:t>
            </a:r>
          </a:p>
          <a:p>
            <a:pPr lvl="1"/>
            <a:r>
              <a:rPr lang="en-US" sz="1500" dirty="0" err="1"/>
              <a:t>RandomPLUS</a:t>
            </a:r>
            <a:endParaRPr lang="en-US" sz="1500" dirty="0"/>
          </a:p>
          <a:p>
            <a:pPr lvl="2"/>
            <a:r>
              <a:rPr lang="en-US" sz="1300" dirty="0"/>
              <a:t>During action phase, play cards that give extra actions first</a:t>
            </a:r>
          </a:p>
          <a:p>
            <a:pPr lvl="2"/>
            <a:r>
              <a:rPr lang="en-US" sz="1300" dirty="0"/>
              <a:t>Prioritize doing something over do nothing</a:t>
            </a:r>
          </a:p>
        </p:txBody>
      </p:sp>
      <p:pic>
        <p:nvPicPr>
          <p:cNvPr id="2050" name="Picture 2">
            <a:extLst>
              <a:ext uri="{FF2B5EF4-FFF2-40B4-BE49-F238E27FC236}">
                <a16:creationId xmlns:a16="http://schemas.microsoft.com/office/drawing/2014/main" id="{FD5A3991-D4B3-4F18-B8B7-1785A8C82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14312"/>
            <a:ext cx="1905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97C0252-82E6-4757-A6AC-ABD344218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2657" y="1254034"/>
            <a:ext cx="1988820" cy="3178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5">
            <a:extLst>
              <a:ext uri="{FF2B5EF4-FFF2-40B4-BE49-F238E27FC236}">
                <a16:creationId xmlns:a16="http://schemas.microsoft.com/office/drawing/2014/main" id="{AA819D9C-39B5-4248-ABBA-4C78D2D9A978}"/>
              </a:ext>
            </a:extLst>
          </p:cNvPr>
          <p:cNvGraphicFramePr>
            <a:graphicFrameLocks noGrp="1"/>
          </p:cNvGraphicFramePr>
          <p:nvPr>
            <p:extLst>
              <p:ext uri="{D42A27DB-BD31-4B8C-83A1-F6EECF244321}">
                <p14:modId xmlns:p14="http://schemas.microsoft.com/office/powerpoint/2010/main" val="3024993160"/>
              </p:ext>
            </p:extLst>
          </p:nvPr>
        </p:nvGraphicFramePr>
        <p:xfrm>
          <a:off x="1661110" y="4537848"/>
          <a:ext cx="8869779" cy="1005840"/>
        </p:xfrm>
        <a:graphic>
          <a:graphicData uri="http://schemas.openxmlformats.org/drawingml/2006/table">
            <a:tbl>
              <a:tblPr firstRow="1" firstCol="1" bandRow="1">
                <a:tableStyleId>{5C22544A-7EE6-4342-B048-85BDC9FD1C3A}</a:tableStyleId>
              </a:tblPr>
              <a:tblGrid>
                <a:gridCol w="3383380">
                  <a:extLst>
                    <a:ext uri="{9D8B030D-6E8A-4147-A177-3AD203B41FA5}">
                      <a16:colId xmlns:a16="http://schemas.microsoft.com/office/drawing/2014/main" val="1996051710"/>
                    </a:ext>
                  </a:extLst>
                </a:gridCol>
                <a:gridCol w="2420729">
                  <a:extLst>
                    <a:ext uri="{9D8B030D-6E8A-4147-A177-3AD203B41FA5}">
                      <a16:colId xmlns:a16="http://schemas.microsoft.com/office/drawing/2014/main" val="2729747839"/>
                    </a:ext>
                  </a:extLst>
                </a:gridCol>
                <a:gridCol w="2034450">
                  <a:extLst>
                    <a:ext uri="{9D8B030D-6E8A-4147-A177-3AD203B41FA5}">
                      <a16:colId xmlns:a16="http://schemas.microsoft.com/office/drawing/2014/main" val="2519699921"/>
                    </a:ext>
                  </a:extLst>
                </a:gridCol>
                <a:gridCol w="1031220">
                  <a:extLst>
                    <a:ext uri="{9D8B030D-6E8A-4147-A177-3AD203B41FA5}">
                      <a16:colId xmlns:a16="http://schemas.microsoft.com/office/drawing/2014/main" val="274762158"/>
                    </a:ext>
                  </a:extLst>
                </a:gridCol>
              </a:tblGrid>
              <a:tr h="370840">
                <a:tc>
                  <a:txBody>
                    <a:bodyPr/>
                    <a:lstStyle/>
                    <a:p>
                      <a:r>
                        <a:rPr lang="en-US" dirty="0"/>
                        <a:t>MCTS AI</a:t>
                      </a:r>
                    </a:p>
                  </a:txBody>
                  <a:tcPr/>
                </a:tc>
                <a:tc>
                  <a:txBody>
                    <a:bodyPr/>
                    <a:lstStyle/>
                    <a:p>
                      <a:r>
                        <a:rPr lang="en-US" dirty="0"/>
                        <a:t>100k Iterations w/Random</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320040">
                <a:tc>
                  <a:txBody>
                    <a:bodyPr/>
                    <a:lstStyle/>
                    <a:p>
                      <a:r>
                        <a:rPr lang="en-US" dirty="0"/>
                        <a:t>Big Money</a:t>
                      </a:r>
                    </a:p>
                  </a:txBody>
                  <a:tcPr/>
                </a:tc>
                <a:tc>
                  <a:txBody>
                    <a:bodyPr/>
                    <a:lstStyle/>
                    <a:p>
                      <a:r>
                        <a:rPr lang="en-US" dirty="0"/>
                        <a:t>4</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3560072859"/>
                  </a:ext>
                </a:extLst>
              </a:tr>
            </a:tbl>
          </a:graphicData>
        </a:graphic>
      </p:graphicFrame>
      <p:graphicFrame>
        <p:nvGraphicFramePr>
          <p:cNvPr id="11" name="Table 5">
            <a:extLst>
              <a:ext uri="{FF2B5EF4-FFF2-40B4-BE49-F238E27FC236}">
                <a16:creationId xmlns:a16="http://schemas.microsoft.com/office/drawing/2014/main" id="{5B10CA84-D8BD-4BDA-B206-9FBB4D72F5A2}"/>
              </a:ext>
            </a:extLst>
          </p:cNvPr>
          <p:cNvGraphicFramePr>
            <a:graphicFrameLocks noGrp="1"/>
          </p:cNvGraphicFramePr>
          <p:nvPr>
            <p:extLst>
              <p:ext uri="{D42A27DB-BD31-4B8C-83A1-F6EECF244321}">
                <p14:modId xmlns:p14="http://schemas.microsoft.com/office/powerpoint/2010/main" val="741198629"/>
              </p:ext>
            </p:extLst>
          </p:nvPr>
        </p:nvGraphicFramePr>
        <p:xfrm>
          <a:off x="1661109" y="5697696"/>
          <a:ext cx="8869779" cy="1005840"/>
        </p:xfrm>
        <a:graphic>
          <a:graphicData uri="http://schemas.openxmlformats.org/drawingml/2006/table">
            <a:tbl>
              <a:tblPr firstRow="1" firstCol="1" bandRow="1">
                <a:tableStyleId>{5C22544A-7EE6-4342-B048-85BDC9FD1C3A}</a:tableStyleId>
              </a:tblPr>
              <a:tblGrid>
                <a:gridCol w="3383380">
                  <a:extLst>
                    <a:ext uri="{9D8B030D-6E8A-4147-A177-3AD203B41FA5}">
                      <a16:colId xmlns:a16="http://schemas.microsoft.com/office/drawing/2014/main" val="1996051710"/>
                    </a:ext>
                  </a:extLst>
                </a:gridCol>
                <a:gridCol w="2420729">
                  <a:extLst>
                    <a:ext uri="{9D8B030D-6E8A-4147-A177-3AD203B41FA5}">
                      <a16:colId xmlns:a16="http://schemas.microsoft.com/office/drawing/2014/main" val="2729747839"/>
                    </a:ext>
                  </a:extLst>
                </a:gridCol>
                <a:gridCol w="2034450">
                  <a:extLst>
                    <a:ext uri="{9D8B030D-6E8A-4147-A177-3AD203B41FA5}">
                      <a16:colId xmlns:a16="http://schemas.microsoft.com/office/drawing/2014/main" val="2519699921"/>
                    </a:ext>
                  </a:extLst>
                </a:gridCol>
                <a:gridCol w="1031220">
                  <a:extLst>
                    <a:ext uri="{9D8B030D-6E8A-4147-A177-3AD203B41FA5}">
                      <a16:colId xmlns:a16="http://schemas.microsoft.com/office/drawing/2014/main" val="274762158"/>
                    </a:ext>
                  </a:extLst>
                </a:gridCol>
              </a:tblGrid>
              <a:tr h="370840">
                <a:tc>
                  <a:txBody>
                    <a:bodyPr/>
                    <a:lstStyle/>
                    <a:p>
                      <a:r>
                        <a:rPr lang="en-US" dirty="0"/>
                        <a:t>MCTS AI</a:t>
                      </a:r>
                    </a:p>
                  </a:txBody>
                  <a:tcPr/>
                </a:tc>
                <a:tc>
                  <a:txBody>
                    <a:bodyPr/>
                    <a:lstStyle/>
                    <a:p>
                      <a:r>
                        <a:rPr lang="en-US" dirty="0"/>
                        <a:t>20k iterations w/ </a:t>
                      </a:r>
                      <a:r>
                        <a:rPr lang="en-US" dirty="0" err="1"/>
                        <a:t>RandomPLUS</a:t>
                      </a:r>
                      <a:endParaRPr lang="en-US" dirty="0"/>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320040">
                <a:tc>
                  <a:txBody>
                    <a:bodyPr/>
                    <a:lstStyle/>
                    <a:p>
                      <a:r>
                        <a:rPr lang="en-US" dirty="0"/>
                        <a:t>Big Money</a:t>
                      </a:r>
                    </a:p>
                  </a:txBody>
                  <a:tcPr/>
                </a:tc>
                <a:tc>
                  <a:txBody>
                    <a:bodyPr/>
                    <a:lstStyle/>
                    <a:p>
                      <a:r>
                        <a:rPr lang="en-US" dirty="0"/>
                        <a:t>61.5</a:t>
                      </a:r>
                    </a:p>
                  </a:txBody>
                  <a:tcPr/>
                </a:tc>
                <a:tc>
                  <a:txBody>
                    <a:bodyPr/>
                    <a:lstStyle/>
                    <a:p>
                      <a:r>
                        <a:rPr lang="en-US" dirty="0"/>
                        <a:t>100</a:t>
                      </a:r>
                    </a:p>
                  </a:txBody>
                  <a:tcPr/>
                </a:tc>
                <a:tc>
                  <a:txBody>
                    <a:bodyPr/>
                    <a:lstStyle/>
                    <a:p>
                      <a:r>
                        <a:rPr lang="en-US" dirty="0"/>
                        <a:t>61.5%</a:t>
                      </a:r>
                    </a:p>
                  </a:txBody>
                  <a:tcPr/>
                </a:tc>
                <a:extLst>
                  <a:ext uri="{0D108BD9-81ED-4DB2-BD59-A6C34878D82A}">
                    <a16:rowId xmlns:a16="http://schemas.microsoft.com/office/drawing/2014/main" val="186937906"/>
                  </a:ext>
                </a:extLst>
              </a:tr>
            </a:tbl>
          </a:graphicData>
        </a:graphic>
      </p:graphicFrame>
    </p:spTree>
    <p:extLst>
      <p:ext uri="{BB962C8B-B14F-4D97-AF65-F5344CB8AC3E}">
        <p14:creationId xmlns:p14="http://schemas.microsoft.com/office/powerpoint/2010/main" val="285216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2"/>
            <a:r>
              <a:rPr lang="en-US" sz="1300" dirty="0" err="1"/>
              <a:t>RandomPLUS</a:t>
            </a:r>
            <a:endParaRPr lang="en-US" sz="1300" dirty="0"/>
          </a:p>
          <a:p>
            <a:pPr lvl="2"/>
            <a:r>
              <a:rPr lang="en-US" sz="1300" dirty="0"/>
              <a:t>Big Money</a:t>
            </a:r>
          </a:p>
          <a:p>
            <a:pPr lvl="2"/>
            <a:r>
              <a:rPr lang="en-US" sz="1300" dirty="0"/>
              <a:t>Greedy</a:t>
            </a:r>
          </a:p>
          <a:p>
            <a:pPr lvl="3"/>
            <a:r>
              <a:rPr lang="en-US" sz="1300" dirty="0"/>
              <a:t>Buy most expensive card</a:t>
            </a:r>
          </a:p>
          <a:p>
            <a:pPr lvl="2"/>
            <a:r>
              <a:rPr lang="en-US" sz="1300" dirty="0"/>
              <a:t>Sarasua1</a:t>
            </a:r>
          </a:p>
        </p:txBody>
      </p:sp>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3254249917"/>
              </p:ext>
            </p:extLst>
          </p:nvPr>
        </p:nvGraphicFramePr>
        <p:xfrm>
          <a:off x="1727692" y="4291629"/>
          <a:ext cx="9105959" cy="2382520"/>
        </p:xfrm>
        <a:graphic>
          <a:graphicData uri="http://schemas.openxmlformats.org/drawingml/2006/table">
            <a:tbl>
              <a:tblPr firstRow="1" firstCol="1" bandRow="1">
                <a:tableStyleId>{5C22544A-7EE6-4342-B048-85BDC9FD1C3A}</a:tableStyleId>
              </a:tblPr>
              <a:tblGrid>
                <a:gridCol w="2276490">
                  <a:extLst>
                    <a:ext uri="{9D8B030D-6E8A-4147-A177-3AD203B41FA5}">
                      <a16:colId xmlns:a16="http://schemas.microsoft.com/office/drawing/2014/main" val="1996051710"/>
                    </a:ext>
                  </a:extLst>
                </a:gridCol>
                <a:gridCol w="3887488">
                  <a:extLst>
                    <a:ext uri="{9D8B030D-6E8A-4147-A177-3AD203B41FA5}">
                      <a16:colId xmlns:a16="http://schemas.microsoft.com/office/drawing/2014/main" val="2729747839"/>
                    </a:ext>
                  </a:extLst>
                </a:gridCol>
                <a:gridCol w="1883302">
                  <a:extLst>
                    <a:ext uri="{9D8B030D-6E8A-4147-A177-3AD203B41FA5}">
                      <a16:colId xmlns:a16="http://schemas.microsoft.com/office/drawing/2014/main" val="2519699921"/>
                    </a:ext>
                  </a:extLst>
                </a:gridCol>
                <a:gridCol w="10586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MCTS 10,000 iterations w/ Greedy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Big Money</a:t>
                      </a:r>
                    </a:p>
                  </a:txBody>
                  <a:tcPr/>
                </a:tc>
                <a:tc>
                  <a:txBody>
                    <a:bodyPr/>
                    <a:lstStyle/>
                    <a:p>
                      <a:r>
                        <a:rPr lang="en-US" dirty="0"/>
                        <a:t>93</a:t>
                      </a:r>
                    </a:p>
                  </a:txBody>
                  <a:tcPr/>
                </a:tc>
                <a:tc>
                  <a:txBody>
                    <a:bodyPr/>
                    <a:lstStyle/>
                    <a:p>
                      <a:r>
                        <a:rPr lang="en-US" dirty="0"/>
                        <a:t>100</a:t>
                      </a:r>
                    </a:p>
                  </a:txBody>
                  <a:tcPr/>
                </a:tc>
                <a:tc>
                  <a:txBody>
                    <a:bodyPr/>
                    <a:lstStyle/>
                    <a:p>
                      <a:r>
                        <a:rPr lang="en-US" dirty="0"/>
                        <a:t>93%</a:t>
                      </a:r>
                    </a:p>
                  </a:txBody>
                  <a:tcPr/>
                </a:tc>
                <a:extLst>
                  <a:ext uri="{0D108BD9-81ED-4DB2-BD59-A6C34878D82A}">
                    <a16:rowId xmlns:a16="http://schemas.microsoft.com/office/drawing/2014/main" val="3162985255"/>
                  </a:ext>
                </a:extLst>
              </a:tr>
              <a:tr h="182880">
                <a:tc>
                  <a:txBody>
                    <a:bodyPr/>
                    <a:lstStyle/>
                    <a:p>
                      <a:r>
                        <a:rPr lang="en-US" dirty="0"/>
                        <a:t>Double Witch</a:t>
                      </a:r>
                    </a:p>
                  </a:txBody>
                  <a:tcPr/>
                </a:tc>
                <a:tc>
                  <a:txBody>
                    <a:bodyPr/>
                    <a:lstStyle/>
                    <a:p>
                      <a:r>
                        <a:rPr lang="en-US" dirty="0"/>
                        <a:t>56</a:t>
                      </a:r>
                    </a:p>
                  </a:txBody>
                  <a:tcPr/>
                </a:tc>
                <a:tc>
                  <a:txBody>
                    <a:bodyPr/>
                    <a:lstStyle/>
                    <a:p>
                      <a:r>
                        <a:rPr lang="en-US" dirty="0"/>
                        <a:t>100</a:t>
                      </a:r>
                    </a:p>
                  </a:txBody>
                  <a:tcPr/>
                </a:tc>
                <a:tc>
                  <a:txBody>
                    <a:bodyPr/>
                    <a:lstStyle/>
                    <a:p>
                      <a:r>
                        <a:rPr lang="en-US" dirty="0"/>
                        <a:t>56%</a:t>
                      </a:r>
                    </a:p>
                  </a:txBody>
                  <a:tcPr/>
                </a:tc>
                <a:extLst>
                  <a:ext uri="{0D108BD9-81ED-4DB2-BD59-A6C34878D82A}">
                    <a16:rowId xmlns:a16="http://schemas.microsoft.com/office/drawing/2014/main" val="2402810760"/>
                  </a:ext>
                </a:extLst>
              </a:tr>
              <a:tr h="320040">
                <a:tc>
                  <a:txBody>
                    <a:bodyPr/>
                    <a:lstStyle/>
                    <a:p>
                      <a:r>
                        <a:rPr lang="en-US" dirty="0"/>
                        <a:t>MCTS 10k w/ </a:t>
                      </a:r>
                      <a:r>
                        <a:rPr lang="en-US" dirty="0" err="1"/>
                        <a:t>RandomPLUS</a:t>
                      </a:r>
                      <a:endParaRPr lang="en-US" dirty="0"/>
                    </a:p>
                  </a:txBody>
                  <a:tcPr/>
                </a:tc>
                <a:tc>
                  <a:txBody>
                    <a:bodyPr/>
                    <a:lstStyle/>
                    <a:p>
                      <a:r>
                        <a:rPr lang="en-US" dirty="0"/>
                        <a:t>29</a:t>
                      </a:r>
                    </a:p>
                  </a:txBody>
                  <a:tcPr/>
                </a:tc>
                <a:tc>
                  <a:txBody>
                    <a:bodyPr/>
                    <a:lstStyle/>
                    <a:p>
                      <a:r>
                        <a:rPr lang="en-US" dirty="0"/>
                        <a:t>50</a:t>
                      </a:r>
                    </a:p>
                  </a:txBody>
                  <a:tcPr/>
                </a:tc>
                <a:tc>
                  <a:txBody>
                    <a:bodyPr/>
                    <a:lstStyle/>
                    <a:p>
                      <a:r>
                        <a:rPr lang="en-US" dirty="0"/>
                        <a:t>58%</a:t>
                      </a:r>
                    </a:p>
                  </a:txBody>
                  <a:tcPr/>
                </a:tc>
                <a:extLst>
                  <a:ext uri="{0D108BD9-81ED-4DB2-BD59-A6C34878D82A}">
                    <a16:rowId xmlns:a16="http://schemas.microsoft.com/office/drawing/2014/main" val="1353509032"/>
                  </a:ext>
                </a:extLst>
              </a:tr>
              <a:tr h="320040">
                <a:tc>
                  <a:txBody>
                    <a:bodyPr/>
                    <a:lstStyle/>
                    <a:p>
                      <a:r>
                        <a:rPr lang="en-US" dirty="0"/>
                        <a:t>MCTS 10k w/ Sarasua1</a:t>
                      </a:r>
                    </a:p>
                  </a:txBody>
                  <a:tcPr/>
                </a:tc>
                <a:tc>
                  <a:txBody>
                    <a:bodyPr/>
                    <a:lstStyle/>
                    <a:p>
                      <a:r>
                        <a:rPr lang="en-US" dirty="0"/>
                        <a:t>25</a:t>
                      </a:r>
                    </a:p>
                  </a:txBody>
                  <a:tcPr/>
                </a:tc>
                <a:tc>
                  <a:txBody>
                    <a:bodyPr/>
                    <a:lstStyle/>
                    <a:p>
                      <a:r>
                        <a:rPr lang="en-US"/>
                        <a:t>50</a:t>
                      </a:r>
                      <a:endParaRPr lang="en-US" dirty="0"/>
                    </a:p>
                  </a:txBody>
                  <a:tcPr/>
                </a:tc>
                <a:tc>
                  <a:txBody>
                    <a:bodyPr/>
                    <a:lstStyle/>
                    <a:p>
                      <a:r>
                        <a:rPr lang="en-US" dirty="0"/>
                        <a:t>50%</a:t>
                      </a:r>
                    </a:p>
                  </a:txBody>
                  <a:tcPr/>
                </a:tc>
                <a:extLst>
                  <a:ext uri="{0D108BD9-81ED-4DB2-BD59-A6C34878D82A}">
                    <a16:rowId xmlns:a16="http://schemas.microsoft.com/office/drawing/2014/main" val="3055468051"/>
                  </a:ext>
                </a:extLst>
              </a:tr>
            </a:tbl>
          </a:graphicData>
        </a:graphic>
      </p:graphicFrame>
    </p:spTree>
    <p:extLst>
      <p:ext uri="{BB962C8B-B14F-4D97-AF65-F5344CB8AC3E}">
        <p14:creationId xmlns:p14="http://schemas.microsoft.com/office/powerpoint/2010/main" val="315114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u="sng" dirty="0">
                <a:solidFill>
                  <a:srgbClr val="FF0000"/>
                </a:solidFill>
              </a:rPr>
              <a:t>Previous Work</a:t>
            </a:r>
          </a:p>
          <a:p>
            <a:r>
              <a:rPr lang="en-US" sz="1800" dirty="0"/>
              <a:t>Dominion</a:t>
            </a:r>
            <a:endParaRPr lang="en-US" sz="1800" u="sng" dirty="0">
              <a:solidFill>
                <a:srgbClr val="FF0000"/>
              </a:solidFill>
            </a:endParaRP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4256708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72699" y="3311277"/>
            <a:ext cx="6533501" cy="2907408"/>
          </a:xfrm>
          <a:prstGeom prst="rect">
            <a:avLst/>
          </a:prstGeom>
        </p:spPr>
      </p:pic>
      <p:sp>
        <p:nvSpPr>
          <p:cNvPr id="7" name="TextBox 6">
            <a:extLst>
              <a:ext uri="{FF2B5EF4-FFF2-40B4-BE49-F238E27FC236}">
                <a16:creationId xmlns:a16="http://schemas.microsoft.com/office/drawing/2014/main" id="{9EA410BB-A0CB-4046-96E0-90FB1614DD42}"/>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422752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graphicFrame>
        <p:nvGraphicFramePr>
          <p:cNvPr id="7" name="Table 5">
            <a:extLst>
              <a:ext uri="{FF2B5EF4-FFF2-40B4-BE49-F238E27FC236}">
                <a16:creationId xmlns:a16="http://schemas.microsoft.com/office/drawing/2014/main" id="{905330E5-7018-4245-831D-59051D70400A}"/>
              </a:ext>
            </a:extLst>
          </p:cNvPr>
          <p:cNvGraphicFramePr>
            <a:graphicFrameLocks noGrp="1"/>
          </p:cNvGraphicFramePr>
          <p:nvPr>
            <p:extLst>
              <p:ext uri="{D42A27DB-BD31-4B8C-83A1-F6EECF244321}">
                <p14:modId xmlns:p14="http://schemas.microsoft.com/office/powerpoint/2010/main" val="1512264568"/>
              </p:ext>
            </p:extLst>
          </p:nvPr>
        </p:nvGraphicFramePr>
        <p:xfrm>
          <a:off x="2031999" y="4291629"/>
          <a:ext cx="8541305" cy="736600"/>
        </p:xfrm>
        <a:graphic>
          <a:graphicData uri="http://schemas.openxmlformats.org/drawingml/2006/table">
            <a:tbl>
              <a:tblPr firstRow="1" firstCol="1" bandRow="1">
                <a:tableStyleId>{5C22544A-7EE6-4342-B048-85BDC9FD1C3A}</a:tableStyleId>
              </a:tblPr>
              <a:tblGrid>
                <a:gridCol w="2690921">
                  <a:extLst>
                    <a:ext uri="{9D8B030D-6E8A-4147-A177-3AD203B41FA5}">
                      <a16:colId xmlns:a16="http://schemas.microsoft.com/office/drawing/2014/main" val="1996051710"/>
                    </a:ext>
                  </a:extLst>
                </a:gridCol>
                <a:gridCol w="2898244">
                  <a:extLst>
                    <a:ext uri="{9D8B030D-6E8A-4147-A177-3AD203B41FA5}">
                      <a16:colId xmlns:a16="http://schemas.microsoft.com/office/drawing/2014/main" val="2729747839"/>
                    </a:ext>
                  </a:extLst>
                </a:gridCol>
                <a:gridCol w="1959109">
                  <a:extLst>
                    <a:ext uri="{9D8B030D-6E8A-4147-A177-3AD203B41FA5}">
                      <a16:colId xmlns:a16="http://schemas.microsoft.com/office/drawing/2014/main" val="2519699921"/>
                    </a:ext>
                  </a:extLst>
                </a:gridCol>
                <a:gridCol w="993031">
                  <a:extLst>
                    <a:ext uri="{9D8B030D-6E8A-4147-A177-3AD203B41FA5}">
                      <a16:colId xmlns:a16="http://schemas.microsoft.com/office/drawing/2014/main" val="274762158"/>
                    </a:ext>
                  </a:extLst>
                </a:gridCol>
              </a:tblGrid>
              <a:tr h="370840">
                <a:tc>
                  <a:txBody>
                    <a:bodyPr/>
                    <a:lstStyle/>
                    <a:p>
                      <a:r>
                        <a:rPr lang="en-US" dirty="0"/>
                        <a:t>MCTS 10,000 iterations</a:t>
                      </a:r>
                    </a:p>
                  </a:txBody>
                  <a:tcPr/>
                </a:tc>
                <a:tc>
                  <a:txBody>
                    <a:bodyPr/>
                    <a:lstStyle/>
                    <a:p>
                      <a:r>
                        <a:rPr lang="en-US" dirty="0" err="1"/>
                        <a:t>RandomPLUS</a:t>
                      </a:r>
                      <a:r>
                        <a:rPr lang="en-US" dirty="0"/>
                        <a:t>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All Moves</a:t>
                      </a:r>
                    </a:p>
                  </a:txBody>
                  <a:tcPr/>
                </a:tc>
                <a:tc>
                  <a:txBody>
                    <a:bodyPr/>
                    <a:lstStyle/>
                    <a:p>
                      <a:r>
                        <a:rPr lang="en-US" dirty="0"/>
                        <a:t>29</a:t>
                      </a:r>
                    </a:p>
                  </a:txBody>
                  <a:tcPr/>
                </a:tc>
                <a:tc>
                  <a:txBody>
                    <a:bodyPr/>
                    <a:lstStyle/>
                    <a:p>
                      <a:r>
                        <a:rPr lang="en-US" dirty="0"/>
                        <a:t>50</a:t>
                      </a:r>
                    </a:p>
                  </a:txBody>
                  <a:tcPr/>
                </a:tc>
                <a:tc>
                  <a:txBody>
                    <a:bodyPr/>
                    <a:lstStyle/>
                    <a:p>
                      <a:r>
                        <a:rPr lang="en-US" dirty="0"/>
                        <a:t>58%</a:t>
                      </a:r>
                    </a:p>
                  </a:txBody>
                  <a:tcPr/>
                </a:tc>
                <a:extLst>
                  <a:ext uri="{0D108BD9-81ED-4DB2-BD59-A6C34878D82A}">
                    <a16:rowId xmlns:a16="http://schemas.microsoft.com/office/drawing/2014/main" val="3476327574"/>
                  </a:ext>
                </a:extLst>
              </a:tr>
            </a:tbl>
          </a:graphicData>
        </a:graphic>
      </p:graphicFrame>
      <p:graphicFrame>
        <p:nvGraphicFramePr>
          <p:cNvPr id="4" name="Table 3">
            <a:extLst>
              <a:ext uri="{FF2B5EF4-FFF2-40B4-BE49-F238E27FC236}">
                <a16:creationId xmlns:a16="http://schemas.microsoft.com/office/drawing/2014/main" id="{3781B02B-2EB1-479A-B7EE-D70896815C34}"/>
              </a:ext>
            </a:extLst>
          </p:cNvPr>
          <p:cNvGraphicFramePr>
            <a:graphicFrameLocks noGrp="1"/>
          </p:cNvGraphicFramePr>
          <p:nvPr>
            <p:extLst>
              <p:ext uri="{D42A27DB-BD31-4B8C-83A1-F6EECF244321}">
                <p14:modId xmlns:p14="http://schemas.microsoft.com/office/powerpoint/2010/main" val="1085564859"/>
              </p:ext>
            </p:extLst>
          </p:nvPr>
        </p:nvGraphicFramePr>
        <p:xfrm>
          <a:off x="2032000" y="5433864"/>
          <a:ext cx="8541305" cy="736600"/>
        </p:xfrm>
        <a:graphic>
          <a:graphicData uri="http://schemas.openxmlformats.org/drawingml/2006/table">
            <a:tbl>
              <a:tblPr firstRow="1" firstCol="1" bandRow="1">
                <a:tableStyleId>{5C22544A-7EE6-4342-B048-85BDC9FD1C3A}</a:tableStyleId>
              </a:tblPr>
              <a:tblGrid>
                <a:gridCol w="2664287">
                  <a:extLst>
                    <a:ext uri="{9D8B030D-6E8A-4147-A177-3AD203B41FA5}">
                      <a16:colId xmlns:a16="http://schemas.microsoft.com/office/drawing/2014/main" val="3213581413"/>
                    </a:ext>
                  </a:extLst>
                </a:gridCol>
                <a:gridCol w="2924878">
                  <a:extLst>
                    <a:ext uri="{9D8B030D-6E8A-4147-A177-3AD203B41FA5}">
                      <a16:colId xmlns:a16="http://schemas.microsoft.com/office/drawing/2014/main" val="1022253184"/>
                    </a:ext>
                  </a:extLst>
                </a:gridCol>
                <a:gridCol w="1959109">
                  <a:extLst>
                    <a:ext uri="{9D8B030D-6E8A-4147-A177-3AD203B41FA5}">
                      <a16:colId xmlns:a16="http://schemas.microsoft.com/office/drawing/2014/main" val="239060967"/>
                    </a:ext>
                  </a:extLst>
                </a:gridCol>
                <a:gridCol w="993031">
                  <a:extLst>
                    <a:ext uri="{9D8B030D-6E8A-4147-A177-3AD203B41FA5}">
                      <a16:colId xmlns:a16="http://schemas.microsoft.com/office/drawing/2014/main" val="1801765014"/>
                    </a:ext>
                  </a:extLst>
                </a:gridCol>
              </a:tblGrid>
              <a:tr h="370840">
                <a:tc>
                  <a:txBody>
                    <a:bodyPr/>
                    <a:lstStyle/>
                    <a:p>
                      <a:r>
                        <a:rPr lang="en-US" dirty="0"/>
                        <a:t>MCTS 10,000 iterations</a:t>
                      </a:r>
                    </a:p>
                  </a:txBody>
                  <a:tcPr/>
                </a:tc>
                <a:tc>
                  <a:txBody>
                    <a:bodyPr/>
                    <a:lstStyle/>
                    <a:p>
                      <a:r>
                        <a:rPr lang="en-US" dirty="0"/>
                        <a:t>Sarasua1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1704396758"/>
                  </a:ext>
                </a:extLst>
              </a:tr>
              <a:tr h="182880">
                <a:tc>
                  <a:txBody>
                    <a:bodyPr/>
                    <a:lstStyle/>
                    <a:p>
                      <a:r>
                        <a:rPr lang="en-US" dirty="0"/>
                        <a:t>All Moves</a:t>
                      </a:r>
                    </a:p>
                  </a:txBody>
                  <a:tcPr/>
                </a:tc>
                <a:tc>
                  <a:txBody>
                    <a:bodyPr/>
                    <a:lstStyle/>
                    <a:p>
                      <a:r>
                        <a:rPr lang="en-US" dirty="0"/>
                        <a:t>37.5</a:t>
                      </a:r>
                    </a:p>
                  </a:txBody>
                  <a:tcPr/>
                </a:tc>
                <a:tc>
                  <a:txBody>
                    <a:bodyPr/>
                    <a:lstStyle/>
                    <a:p>
                      <a:r>
                        <a:rPr lang="en-US" dirty="0"/>
                        <a:t>50</a:t>
                      </a:r>
                    </a:p>
                  </a:txBody>
                  <a:tcPr/>
                </a:tc>
                <a:tc>
                  <a:txBody>
                    <a:bodyPr/>
                    <a:lstStyle/>
                    <a:p>
                      <a:r>
                        <a:rPr lang="en-US" dirty="0"/>
                        <a:t>75%</a:t>
                      </a:r>
                    </a:p>
                  </a:txBody>
                  <a:tcPr/>
                </a:tc>
                <a:extLst>
                  <a:ext uri="{0D108BD9-81ED-4DB2-BD59-A6C34878D82A}">
                    <a16:rowId xmlns:a16="http://schemas.microsoft.com/office/drawing/2014/main" val="2288174200"/>
                  </a:ext>
                </a:extLst>
              </a:tr>
            </a:tbl>
          </a:graphicData>
        </a:graphic>
      </p:graphicFrame>
    </p:spTree>
    <p:extLst>
      <p:ext uri="{BB962C8B-B14F-4D97-AF65-F5344CB8AC3E}">
        <p14:creationId xmlns:p14="http://schemas.microsoft.com/office/powerpoint/2010/main" val="373278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400" dirty="0"/>
              <a:t>Can use a heuristic to simulate</a:t>
            </a:r>
            <a:endParaRPr lang="en-US" sz="1300" dirty="0"/>
          </a:p>
          <a:p>
            <a:pPr lvl="1"/>
            <a:r>
              <a:rPr lang="en-US" sz="1500" dirty="0"/>
              <a:t>Can use heuristic but sometimes choose random (chaos chance)</a:t>
            </a:r>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3336340997"/>
              </p:ext>
            </p:extLst>
          </p:nvPr>
        </p:nvGraphicFramePr>
        <p:xfrm>
          <a:off x="2032000" y="4526663"/>
          <a:ext cx="8128000" cy="173736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r>
                        <a:rPr lang="en-US" dirty="0"/>
                        <a:t>MCTS 10k w/Sarasua1 using Heuristics</a:t>
                      </a:r>
                    </a:p>
                  </a:txBody>
                  <a:tcPr/>
                </a:tc>
                <a:tc>
                  <a:txBody>
                    <a:bodyPr/>
                    <a:lstStyle/>
                    <a:p>
                      <a:r>
                        <a:rPr lang="en-US" dirty="0"/>
                        <a:t>0% Chaos Chance</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5%</a:t>
                      </a:r>
                    </a:p>
                  </a:txBody>
                  <a:tcPr/>
                </a:tc>
                <a:tc>
                  <a:txBody>
                    <a:bodyPr/>
                    <a:lstStyle/>
                    <a:p>
                      <a:r>
                        <a:rPr lang="en-US" dirty="0"/>
                        <a:t>18.5</a:t>
                      </a:r>
                    </a:p>
                  </a:txBody>
                  <a:tcPr/>
                </a:tc>
                <a:tc>
                  <a:txBody>
                    <a:bodyPr/>
                    <a:lstStyle/>
                    <a:p>
                      <a:r>
                        <a:rPr lang="en-US" dirty="0"/>
                        <a:t>50</a:t>
                      </a:r>
                    </a:p>
                  </a:txBody>
                  <a:tcPr/>
                </a:tc>
                <a:tc>
                  <a:txBody>
                    <a:bodyPr/>
                    <a:lstStyle/>
                    <a:p>
                      <a:r>
                        <a:rPr lang="en-US" dirty="0"/>
                        <a:t>37%</a:t>
                      </a:r>
                    </a:p>
                  </a:txBody>
                  <a:tcPr/>
                </a:tc>
                <a:extLst>
                  <a:ext uri="{0D108BD9-81ED-4DB2-BD59-A6C34878D82A}">
                    <a16:rowId xmlns:a16="http://schemas.microsoft.com/office/drawing/2014/main" val="3476327574"/>
                  </a:ext>
                </a:extLst>
              </a:tr>
              <a:tr h="182880">
                <a:tc>
                  <a:txBody>
                    <a:bodyPr/>
                    <a:lstStyle/>
                    <a:p>
                      <a:r>
                        <a:rPr lang="en-US" dirty="0"/>
                        <a:t>10%</a:t>
                      </a:r>
                    </a:p>
                  </a:txBody>
                  <a:tcPr/>
                </a:tc>
                <a:tc>
                  <a:txBody>
                    <a:bodyPr/>
                    <a:lstStyle/>
                    <a:p>
                      <a:r>
                        <a:rPr lang="en-US" dirty="0"/>
                        <a:t>19</a:t>
                      </a:r>
                    </a:p>
                  </a:txBody>
                  <a:tcPr/>
                </a:tc>
                <a:tc>
                  <a:txBody>
                    <a:bodyPr/>
                    <a:lstStyle/>
                    <a:p>
                      <a:r>
                        <a:rPr lang="en-US" dirty="0"/>
                        <a:t>50</a:t>
                      </a:r>
                    </a:p>
                  </a:txBody>
                  <a:tcPr/>
                </a:tc>
                <a:tc>
                  <a:txBody>
                    <a:bodyPr/>
                    <a:lstStyle/>
                    <a:p>
                      <a:r>
                        <a:rPr lang="en-US" dirty="0"/>
                        <a:t>38%</a:t>
                      </a:r>
                    </a:p>
                  </a:txBody>
                  <a:tcPr/>
                </a:tc>
                <a:extLst>
                  <a:ext uri="{0D108BD9-81ED-4DB2-BD59-A6C34878D82A}">
                    <a16:rowId xmlns:a16="http://schemas.microsoft.com/office/drawing/2014/main" val="2884452754"/>
                  </a:ext>
                </a:extLst>
              </a:tr>
              <a:tr h="123613">
                <a:tc>
                  <a:txBody>
                    <a:bodyPr/>
                    <a:lstStyle/>
                    <a:p>
                      <a:r>
                        <a:rPr lang="en-US" dirty="0"/>
                        <a:t>15%</a:t>
                      </a:r>
                    </a:p>
                  </a:txBody>
                  <a:tcPr/>
                </a:tc>
                <a:tc>
                  <a:txBody>
                    <a:bodyPr/>
                    <a:lstStyle/>
                    <a:p>
                      <a:r>
                        <a:rPr lang="en-US" dirty="0"/>
                        <a:t>23</a:t>
                      </a:r>
                    </a:p>
                  </a:txBody>
                  <a:tcPr/>
                </a:tc>
                <a:tc>
                  <a:txBody>
                    <a:bodyPr/>
                    <a:lstStyle/>
                    <a:p>
                      <a:r>
                        <a:rPr lang="en-US" dirty="0"/>
                        <a:t>50</a:t>
                      </a:r>
                    </a:p>
                  </a:txBody>
                  <a:tcPr/>
                </a:tc>
                <a:tc>
                  <a:txBody>
                    <a:bodyPr/>
                    <a:lstStyle/>
                    <a:p>
                      <a:r>
                        <a:rPr lang="en-US" dirty="0"/>
                        <a:t>46%</a:t>
                      </a:r>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93205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Everything</a:t>
            </a:r>
            <a:endParaRPr lang="en-US" sz="1300" dirty="0"/>
          </a:p>
          <a:p>
            <a:pPr lvl="1"/>
            <a:r>
              <a:rPr lang="en-US" sz="1300" dirty="0"/>
              <a:t>20,000 iterations per move</a:t>
            </a:r>
          </a:p>
          <a:p>
            <a:pPr lvl="1"/>
            <a:r>
              <a:rPr lang="en-US" sz="1300" dirty="0"/>
              <a:t>Expanding using Heuristics</a:t>
            </a:r>
          </a:p>
          <a:p>
            <a:pPr lvl="1"/>
            <a:r>
              <a:rPr lang="en-US" sz="1300" dirty="0"/>
              <a:t>Using 5% chaos chance</a:t>
            </a:r>
          </a:p>
          <a:p>
            <a:pPr lvl="1"/>
            <a:endParaRPr lang="en-US" sz="1300" dirty="0"/>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3497927385"/>
              </p:ext>
            </p:extLst>
          </p:nvPr>
        </p:nvGraphicFramePr>
        <p:xfrm>
          <a:off x="1960979" y="5311980"/>
          <a:ext cx="8128000" cy="110236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MCTS w/ Saraua1</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Double Witch</a:t>
                      </a:r>
                    </a:p>
                  </a:txBody>
                  <a:tcPr/>
                </a:tc>
                <a:tc>
                  <a:txBody>
                    <a:bodyPr/>
                    <a:lstStyle/>
                    <a:p>
                      <a:r>
                        <a:rPr lang="en-US" dirty="0"/>
                        <a:t>13.5</a:t>
                      </a:r>
                    </a:p>
                  </a:txBody>
                  <a:tcPr/>
                </a:tc>
                <a:tc>
                  <a:txBody>
                    <a:bodyPr/>
                    <a:lstStyle/>
                    <a:p>
                      <a:r>
                        <a:rPr lang="en-US" dirty="0"/>
                        <a:t>20</a:t>
                      </a:r>
                    </a:p>
                  </a:txBody>
                  <a:tcPr/>
                </a:tc>
                <a:tc>
                  <a:txBody>
                    <a:bodyPr/>
                    <a:lstStyle/>
                    <a:p>
                      <a:r>
                        <a:rPr lang="en-US" dirty="0"/>
                        <a:t>67.5%</a:t>
                      </a:r>
                    </a:p>
                  </a:txBody>
                  <a:tcPr/>
                </a:tc>
                <a:extLst>
                  <a:ext uri="{0D108BD9-81ED-4DB2-BD59-A6C34878D82A}">
                    <a16:rowId xmlns:a16="http://schemas.microsoft.com/office/drawing/2014/main" val="2884452754"/>
                  </a:ext>
                </a:extLst>
              </a:tr>
              <a:tr h="123613">
                <a:tc>
                  <a:txBody>
                    <a:bodyPr/>
                    <a:lstStyle/>
                    <a:p>
                      <a:r>
                        <a:rPr lang="en-US" dirty="0"/>
                        <a:t>Vs Sarasua1</a:t>
                      </a:r>
                    </a:p>
                  </a:txBody>
                  <a:tcPr/>
                </a:tc>
                <a:tc>
                  <a:txBody>
                    <a:bodyPr/>
                    <a:lstStyle/>
                    <a:p>
                      <a:r>
                        <a:rPr lang="en-US" dirty="0"/>
                        <a:t>8</a:t>
                      </a:r>
                    </a:p>
                  </a:txBody>
                  <a:tcPr/>
                </a:tc>
                <a:tc>
                  <a:txBody>
                    <a:bodyPr/>
                    <a:lstStyle/>
                    <a:p>
                      <a:r>
                        <a:rPr lang="en-US" dirty="0"/>
                        <a:t>20</a:t>
                      </a:r>
                    </a:p>
                  </a:txBody>
                  <a:tcPr/>
                </a:tc>
                <a:tc>
                  <a:txBody>
                    <a:bodyPr/>
                    <a:lstStyle/>
                    <a:p>
                      <a:r>
                        <a:rPr lang="en-US" dirty="0"/>
                        <a:t>40%</a:t>
                      </a:r>
                    </a:p>
                  </a:txBody>
                  <a:tcPr/>
                </a:tc>
                <a:extLst>
                  <a:ext uri="{0D108BD9-81ED-4DB2-BD59-A6C34878D82A}">
                    <a16:rowId xmlns:a16="http://schemas.microsoft.com/office/drawing/2014/main" val="1386965664"/>
                  </a:ext>
                </a:extLst>
              </a:tr>
            </a:tbl>
          </a:graphicData>
        </a:graphic>
      </p:graphicFrame>
      <p:graphicFrame>
        <p:nvGraphicFramePr>
          <p:cNvPr id="8" name="Table 5">
            <a:extLst>
              <a:ext uri="{FF2B5EF4-FFF2-40B4-BE49-F238E27FC236}">
                <a16:creationId xmlns:a16="http://schemas.microsoft.com/office/drawing/2014/main" id="{1C395728-D587-40D6-86E0-B0D48455AC79}"/>
              </a:ext>
            </a:extLst>
          </p:cNvPr>
          <p:cNvGraphicFramePr>
            <a:graphicFrameLocks noGrp="1"/>
          </p:cNvGraphicFramePr>
          <p:nvPr>
            <p:extLst>
              <p:ext uri="{D42A27DB-BD31-4B8C-83A1-F6EECF244321}">
                <p14:modId xmlns:p14="http://schemas.microsoft.com/office/powerpoint/2010/main" val="1700439920"/>
              </p:ext>
            </p:extLst>
          </p:nvPr>
        </p:nvGraphicFramePr>
        <p:xfrm>
          <a:off x="1960979" y="3942248"/>
          <a:ext cx="8128000" cy="110236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MCTS w/ Greedy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Double Witch</a:t>
                      </a:r>
                    </a:p>
                  </a:txBody>
                  <a:tcPr/>
                </a:tc>
                <a:tc>
                  <a:txBody>
                    <a:bodyPr/>
                    <a:lstStyle/>
                    <a:p>
                      <a:r>
                        <a:rPr lang="en-US" dirty="0"/>
                        <a:t>13</a:t>
                      </a:r>
                    </a:p>
                  </a:txBody>
                  <a:tcPr/>
                </a:tc>
                <a:tc>
                  <a:txBody>
                    <a:bodyPr/>
                    <a:lstStyle/>
                    <a:p>
                      <a:r>
                        <a:rPr lang="en-US" dirty="0"/>
                        <a:t>20</a:t>
                      </a:r>
                    </a:p>
                  </a:txBody>
                  <a:tcPr/>
                </a:tc>
                <a:tc>
                  <a:txBody>
                    <a:bodyPr/>
                    <a:lstStyle/>
                    <a:p>
                      <a:r>
                        <a:rPr lang="en-US" dirty="0"/>
                        <a:t>65%</a:t>
                      </a:r>
                    </a:p>
                  </a:txBody>
                  <a:tcPr/>
                </a:tc>
                <a:extLst>
                  <a:ext uri="{0D108BD9-81ED-4DB2-BD59-A6C34878D82A}">
                    <a16:rowId xmlns:a16="http://schemas.microsoft.com/office/drawing/2014/main" val="2884452754"/>
                  </a:ext>
                </a:extLst>
              </a:tr>
              <a:tr h="123613">
                <a:tc>
                  <a:txBody>
                    <a:bodyPr/>
                    <a:lstStyle/>
                    <a:p>
                      <a:r>
                        <a:rPr lang="en-US" dirty="0"/>
                        <a:t>Vs Sarasua1</a:t>
                      </a:r>
                    </a:p>
                  </a:txBody>
                  <a:tcPr/>
                </a:tc>
                <a:tc>
                  <a:txBody>
                    <a:bodyPr/>
                    <a:lstStyle/>
                    <a:p>
                      <a:r>
                        <a:rPr lang="en-US" dirty="0"/>
                        <a:t>3</a:t>
                      </a:r>
                    </a:p>
                  </a:txBody>
                  <a:tcPr/>
                </a:tc>
                <a:tc>
                  <a:txBody>
                    <a:bodyPr/>
                    <a:lstStyle/>
                    <a:p>
                      <a:r>
                        <a:rPr lang="en-US" dirty="0"/>
                        <a:t>20</a:t>
                      </a:r>
                    </a:p>
                  </a:txBody>
                  <a:tcPr/>
                </a:tc>
                <a:tc>
                  <a:txBody>
                    <a:bodyPr/>
                    <a:lstStyle/>
                    <a:p>
                      <a:r>
                        <a:rPr lang="en-US" dirty="0"/>
                        <a:t>15%</a:t>
                      </a:r>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118860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tweaks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Add a victory point nudge to handle any move winning/losing</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2028701"/>
            <a:ext cx="6533501" cy="2907408"/>
          </a:xfrm>
          <a:prstGeom prst="rect">
            <a:avLst/>
          </a:prstGeom>
        </p:spPr>
      </p:pic>
      <p:sp>
        <p:nvSpPr>
          <p:cNvPr id="8" name="TextBox 7">
            <a:extLst>
              <a:ext uri="{FF2B5EF4-FFF2-40B4-BE49-F238E27FC236}">
                <a16:creationId xmlns:a16="http://schemas.microsoft.com/office/drawing/2014/main" id="{A6E36FE3-2A22-463F-B9C8-C0B5B0A77AA3}"/>
              </a:ext>
            </a:extLst>
          </p:cNvPr>
          <p:cNvSpPr txBox="1"/>
          <p:nvPr/>
        </p:nvSpPr>
        <p:spPr>
          <a:xfrm>
            <a:off x="5257800" y="4936109"/>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12232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4896853" cy="3854112"/>
          </a:xfrm>
        </p:spPr>
        <p:txBody>
          <a:bodyPr>
            <a:normAutofit/>
          </a:bodyPr>
          <a:lstStyle/>
          <a:p>
            <a:r>
              <a:rPr lang="en-US" sz="1500" dirty="0"/>
              <a:t>10,000 iterations per move</a:t>
            </a:r>
          </a:p>
          <a:p>
            <a:pPr lvl="1"/>
            <a:r>
              <a:rPr lang="en-US" sz="1300" dirty="0"/>
              <a:t>Time</a:t>
            </a:r>
          </a:p>
          <a:p>
            <a:pPr lvl="2"/>
            <a:r>
              <a:rPr lang="en-US" sz="1100" dirty="0"/>
              <a:t>3-5 minutes per game per MCTS</a:t>
            </a:r>
          </a:p>
          <a:p>
            <a:pPr lvl="1"/>
            <a:r>
              <a:rPr lang="en-US" sz="1300" dirty="0"/>
              <a:t>Space</a:t>
            </a:r>
          </a:p>
          <a:p>
            <a:pPr lvl="2"/>
            <a:r>
              <a:rPr lang="en-US" sz="1100" dirty="0"/>
              <a:t>1.5-2.5 GB RAM per game per MCTS</a:t>
            </a:r>
          </a:p>
        </p:txBody>
      </p:sp>
    </p:spTree>
    <p:extLst>
      <p:ext uri="{BB962C8B-B14F-4D97-AF65-F5344CB8AC3E}">
        <p14:creationId xmlns:p14="http://schemas.microsoft.com/office/powerpoint/2010/main" val="229423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b="1" u="sng" dirty="0">
                <a:solidFill>
                  <a:schemeClr val="accent1"/>
                </a:solidFill>
              </a:rPr>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5028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b="1" u="sng" dirty="0">
                <a:solidFill>
                  <a:schemeClr val="accent1"/>
                </a:solidFill>
              </a:rPr>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87464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Data structure</a:t>
            </a:r>
          </a:p>
        </p:txBody>
      </p:sp>
      <p:sp>
        <p:nvSpPr>
          <p:cNvPr id="4" name="Rectangle 3">
            <a:extLst>
              <a:ext uri="{FF2B5EF4-FFF2-40B4-BE49-F238E27FC236}">
                <a16:creationId xmlns:a16="http://schemas.microsoft.com/office/drawing/2014/main" id="{7A176CB1-838A-48D6-98EA-A27ACC5E9B09}"/>
              </a:ext>
            </a:extLst>
          </p:cNvPr>
          <p:cNvSpPr/>
          <p:nvPr/>
        </p:nvSpPr>
        <p:spPr>
          <a:xfrm>
            <a:off x="4508121" y="237617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73D9B034-2F89-482D-85E3-C22F7AC5AE7C}"/>
              </a:ext>
            </a:extLst>
          </p:cNvPr>
          <p:cNvSpPr/>
          <p:nvPr/>
        </p:nvSpPr>
        <p:spPr>
          <a:xfrm>
            <a:off x="6670600" y="244789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3DB0834-4B9B-4A2C-B40C-10D200932D83}"/>
              </a:ext>
            </a:extLst>
          </p:cNvPr>
          <p:cNvSpPr/>
          <p:nvPr/>
        </p:nvSpPr>
        <p:spPr>
          <a:xfrm>
            <a:off x="4570219" y="307833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30314A95-9EAB-4647-AF04-9A65447A6C34}"/>
              </a:ext>
            </a:extLst>
          </p:cNvPr>
          <p:cNvSpPr/>
          <p:nvPr/>
        </p:nvSpPr>
        <p:spPr>
          <a:xfrm>
            <a:off x="6686239" y="284868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2132BE-8012-401D-930E-C65FD4269717}"/>
              </a:ext>
            </a:extLst>
          </p:cNvPr>
          <p:cNvSpPr/>
          <p:nvPr/>
        </p:nvSpPr>
        <p:spPr>
          <a:xfrm>
            <a:off x="6722335"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8E1CB6-D7E7-455B-97A1-329ABEBEB114}"/>
              </a:ext>
            </a:extLst>
          </p:cNvPr>
          <p:cNvSpPr/>
          <p:nvPr/>
        </p:nvSpPr>
        <p:spPr>
          <a:xfrm>
            <a:off x="6991842"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3B3537-54E3-4949-853F-0101F6D4F57D}"/>
              </a:ext>
            </a:extLst>
          </p:cNvPr>
          <p:cNvSpPr/>
          <p:nvPr/>
        </p:nvSpPr>
        <p:spPr>
          <a:xfrm>
            <a:off x="7261349"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569B18-317D-4B4F-BD2D-2A1AE65D4ED5}"/>
              </a:ext>
            </a:extLst>
          </p:cNvPr>
          <p:cNvSpPr/>
          <p:nvPr/>
        </p:nvSpPr>
        <p:spPr>
          <a:xfrm>
            <a:off x="6695863" y="313759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06AD36-A4AE-4CBB-AD77-B31D63C80A32}"/>
              </a:ext>
            </a:extLst>
          </p:cNvPr>
          <p:cNvSpPr/>
          <p:nvPr/>
        </p:nvSpPr>
        <p:spPr>
          <a:xfrm>
            <a:off x="6731959" y="318626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7FC981-828B-489B-86C6-EC172E874C1B}"/>
              </a:ext>
            </a:extLst>
          </p:cNvPr>
          <p:cNvSpPr/>
          <p:nvPr/>
        </p:nvSpPr>
        <p:spPr>
          <a:xfrm>
            <a:off x="6686239" y="342795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82C448-1252-4A41-AD42-9246630FF72D}"/>
              </a:ext>
            </a:extLst>
          </p:cNvPr>
          <p:cNvSpPr/>
          <p:nvPr/>
        </p:nvSpPr>
        <p:spPr>
          <a:xfrm>
            <a:off x="6722335"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FF1216-DB3D-436C-85DC-5663EACB5E1E}"/>
              </a:ext>
            </a:extLst>
          </p:cNvPr>
          <p:cNvSpPr/>
          <p:nvPr/>
        </p:nvSpPr>
        <p:spPr>
          <a:xfrm>
            <a:off x="6991842"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BEA9F-A9E2-413B-8791-DDCB8D725200}"/>
              </a:ext>
            </a:extLst>
          </p:cNvPr>
          <p:cNvSpPr/>
          <p:nvPr/>
        </p:nvSpPr>
        <p:spPr>
          <a:xfrm>
            <a:off x="7261349"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6D58604-3D62-4492-924E-5A5E1B4F3223}"/>
              </a:ext>
            </a:extLst>
          </p:cNvPr>
          <p:cNvSpPr txBox="1"/>
          <p:nvPr/>
        </p:nvSpPr>
        <p:spPr>
          <a:xfrm>
            <a:off x="6647120" y="2454292"/>
            <a:ext cx="915635" cy="369332"/>
          </a:xfrm>
          <a:prstGeom prst="rect">
            <a:avLst/>
          </a:prstGeom>
          <a:noFill/>
        </p:spPr>
        <p:txBody>
          <a:bodyPr wrap="none" rtlCol="0">
            <a:spAutoFit/>
          </a:bodyPr>
          <a:lstStyle/>
          <a:p>
            <a:r>
              <a:rPr lang="en-US" dirty="0"/>
              <a:t>Moves</a:t>
            </a:r>
          </a:p>
        </p:txBody>
      </p:sp>
      <p:sp>
        <p:nvSpPr>
          <p:cNvPr id="20" name="TextBox 19">
            <a:extLst>
              <a:ext uri="{FF2B5EF4-FFF2-40B4-BE49-F238E27FC236}">
                <a16:creationId xmlns:a16="http://schemas.microsoft.com/office/drawing/2014/main" id="{8DB781A7-E7CF-4C82-BA86-59FF9A751FE7}"/>
              </a:ext>
            </a:extLst>
          </p:cNvPr>
          <p:cNvSpPr txBox="1"/>
          <p:nvPr/>
        </p:nvSpPr>
        <p:spPr>
          <a:xfrm>
            <a:off x="8109020" y="3308528"/>
            <a:ext cx="3308919" cy="369332"/>
          </a:xfrm>
          <a:prstGeom prst="rect">
            <a:avLst/>
          </a:prstGeom>
          <a:noFill/>
        </p:spPr>
        <p:txBody>
          <a:bodyPr wrap="none" rtlCol="0">
            <a:spAutoFit/>
          </a:bodyPr>
          <a:lstStyle/>
          <a:p>
            <a:r>
              <a:rPr lang="en-US" dirty="0"/>
              <a:t>Possible outcomes for move</a:t>
            </a:r>
          </a:p>
        </p:txBody>
      </p:sp>
      <p:cxnSp>
        <p:nvCxnSpPr>
          <p:cNvPr id="21" name="Straight Arrow Connector 20">
            <a:extLst>
              <a:ext uri="{FF2B5EF4-FFF2-40B4-BE49-F238E27FC236}">
                <a16:creationId xmlns:a16="http://schemas.microsoft.com/office/drawing/2014/main" id="{FC3C3570-3B5B-4E71-AADF-E1D5A8F459C9}"/>
              </a:ext>
            </a:extLst>
          </p:cNvPr>
          <p:cNvCxnSpPr>
            <a:cxnSpLocks/>
            <a:stCxn id="20" idx="1"/>
            <a:endCxn id="18" idx="3"/>
          </p:cNvCxnSpPr>
          <p:nvPr/>
        </p:nvCxnSpPr>
        <p:spPr>
          <a:xfrm flipH="1">
            <a:off x="7473105" y="3493194"/>
            <a:ext cx="635915" cy="445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4494AEE9-9680-49C1-9642-82158E4B02AF}"/>
              </a:ext>
            </a:extLst>
          </p:cNvPr>
          <p:cNvSpPr/>
          <p:nvPr/>
        </p:nvSpPr>
        <p:spPr>
          <a:xfrm>
            <a:off x="4570219" y="281591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3" name="Rectangle 22">
            <a:extLst>
              <a:ext uri="{FF2B5EF4-FFF2-40B4-BE49-F238E27FC236}">
                <a16:creationId xmlns:a16="http://schemas.microsoft.com/office/drawing/2014/main" id="{96D152DE-7824-4373-8D4F-2E6BB977E734}"/>
              </a:ext>
            </a:extLst>
          </p:cNvPr>
          <p:cNvSpPr/>
          <p:nvPr/>
        </p:nvSpPr>
        <p:spPr>
          <a:xfrm>
            <a:off x="2934596" y="4258730"/>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F7ACDDE-A159-4A0F-BDC6-C2009A207DE5}"/>
              </a:ext>
            </a:extLst>
          </p:cNvPr>
          <p:cNvSpPr txBox="1"/>
          <p:nvPr/>
        </p:nvSpPr>
        <p:spPr>
          <a:xfrm>
            <a:off x="3469868" y="4259722"/>
            <a:ext cx="748923" cy="369332"/>
          </a:xfrm>
          <a:prstGeom prst="rect">
            <a:avLst/>
          </a:prstGeom>
          <a:noFill/>
        </p:spPr>
        <p:txBody>
          <a:bodyPr wrap="none" rtlCol="0">
            <a:spAutoFit/>
          </a:bodyPr>
          <a:lstStyle/>
          <a:p>
            <a:r>
              <a:rPr lang="en-US" dirty="0"/>
              <a:t>Data</a:t>
            </a:r>
          </a:p>
        </p:txBody>
      </p:sp>
      <p:sp>
        <p:nvSpPr>
          <p:cNvPr id="25" name="Rectangle 24">
            <a:extLst>
              <a:ext uri="{FF2B5EF4-FFF2-40B4-BE49-F238E27FC236}">
                <a16:creationId xmlns:a16="http://schemas.microsoft.com/office/drawing/2014/main" id="{012F8992-05FB-4F82-A190-7433386C2482}"/>
              </a:ext>
            </a:extLst>
          </p:cNvPr>
          <p:cNvSpPr/>
          <p:nvPr/>
        </p:nvSpPr>
        <p:spPr>
          <a:xfrm>
            <a:off x="3138230" y="4766213"/>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6" name="Rectangle 25">
            <a:extLst>
              <a:ext uri="{FF2B5EF4-FFF2-40B4-BE49-F238E27FC236}">
                <a16:creationId xmlns:a16="http://schemas.microsoft.com/office/drawing/2014/main" id="{8F8683B1-EC7E-4347-86A4-24EB49D19678}"/>
              </a:ext>
            </a:extLst>
          </p:cNvPr>
          <p:cNvSpPr/>
          <p:nvPr/>
        </p:nvSpPr>
        <p:spPr>
          <a:xfrm>
            <a:off x="3093217" y="5281969"/>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8" name="Straight Arrow Connector 27">
            <a:extLst>
              <a:ext uri="{FF2B5EF4-FFF2-40B4-BE49-F238E27FC236}">
                <a16:creationId xmlns:a16="http://schemas.microsoft.com/office/drawing/2014/main" id="{72A9D26F-5D52-4FDC-9A06-BDABB37B6FC3}"/>
              </a:ext>
            </a:extLst>
          </p:cNvPr>
          <p:cNvCxnSpPr/>
          <p:nvPr/>
        </p:nvCxnSpPr>
        <p:spPr>
          <a:xfrm flipH="1">
            <a:off x="4284105" y="3598890"/>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9" name="Rectangle 28">
            <a:extLst>
              <a:ext uri="{FF2B5EF4-FFF2-40B4-BE49-F238E27FC236}">
                <a16:creationId xmlns:a16="http://schemas.microsoft.com/office/drawing/2014/main" id="{6B9FF7E8-0602-45C5-863C-6F1259F30FD1}"/>
              </a:ext>
            </a:extLst>
          </p:cNvPr>
          <p:cNvSpPr/>
          <p:nvPr/>
        </p:nvSpPr>
        <p:spPr>
          <a:xfrm>
            <a:off x="5373121" y="4629054"/>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Wins</a:t>
            </a:r>
          </a:p>
          <a:p>
            <a:r>
              <a:rPr lang="en-US" dirty="0"/>
              <a:t>Simulations</a:t>
            </a:r>
          </a:p>
        </p:txBody>
      </p:sp>
      <p:cxnSp>
        <p:nvCxnSpPr>
          <p:cNvPr id="33" name="Straight Arrow Connector 32">
            <a:extLst>
              <a:ext uri="{FF2B5EF4-FFF2-40B4-BE49-F238E27FC236}">
                <a16:creationId xmlns:a16="http://schemas.microsoft.com/office/drawing/2014/main" id="{9CA7AF74-5EF2-4C36-9A09-86FFEDF140D0}"/>
              </a:ext>
            </a:extLst>
          </p:cNvPr>
          <p:cNvCxnSpPr>
            <a:cxnSpLocks/>
            <a:stCxn id="20" idx="1"/>
          </p:cNvCxnSpPr>
          <p:nvPr/>
        </p:nvCxnSpPr>
        <p:spPr>
          <a:xfrm flipH="1">
            <a:off x="7113720" y="3493194"/>
            <a:ext cx="995300" cy="7271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D263E0E-7401-4790-B107-B55E394937AF}"/>
              </a:ext>
            </a:extLst>
          </p:cNvPr>
          <p:cNvCxnSpPr>
            <a:cxnSpLocks/>
            <a:stCxn id="20" idx="1"/>
          </p:cNvCxnSpPr>
          <p:nvPr/>
        </p:nvCxnSpPr>
        <p:spPr>
          <a:xfrm flipH="1">
            <a:off x="6864370" y="3493194"/>
            <a:ext cx="1244650" cy="22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43">
            <a:extLst>
              <a:ext uri="{FF2B5EF4-FFF2-40B4-BE49-F238E27FC236}">
                <a16:creationId xmlns:a16="http://schemas.microsoft.com/office/drawing/2014/main" id="{1C75002A-A494-4E32-A52B-614424E6D81A}"/>
              </a:ext>
            </a:extLst>
          </p:cNvPr>
          <p:cNvCxnSpPr>
            <a:cxnSpLocks/>
            <a:stCxn id="45" idx="1"/>
            <a:endCxn id="7" idx="3"/>
          </p:cNvCxnSpPr>
          <p:nvPr/>
        </p:nvCxnSpPr>
        <p:spPr>
          <a:xfrm flipH="1">
            <a:off x="7523637" y="2911204"/>
            <a:ext cx="626490" cy="576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5" name="TextBox 44">
            <a:extLst>
              <a:ext uri="{FF2B5EF4-FFF2-40B4-BE49-F238E27FC236}">
                <a16:creationId xmlns:a16="http://schemas.microsoft.com/office/drawing/2014/main" id="{91DDC28D-92AA-4419-BEC0-302B447B7AB8}"/>
              </a:ext>
            </a:extLst>
          </p:cNvPr>
          <p:cNvSpPr txBox="1"/>
          <p:nvPr/>
        </p:nvSpPr>
        <p:spPr>
          <a:xfrm>
            <a:off x="8150127" y="2726538"/>
            <a:ext cx="825867" cy="369332"/>
          </a:xfrm>
          <a:prstGeom prst="rect">
            <a:avLst/>
          </a:prstGeom>
          <a:noFill/>
        </p:spPr>
        <p:txBody>
          <a:bodyPr wrap="none" rtlCol="0">
            <a:spAutoFit/>
          </a:bodyPr>
          <a:lstStyle/>
          <a:p>
            <a:r>
              <a:rPr lang="en-US" dirty="0"/>
              <a:t>Move</a:t>
            </a:r>
          </a:p>
        </p:txBody>
      </p:sp>
      <p:cxnSp>
        <p:nvCxnSpPr>
          <p:cNvPr id="46" name="Straight Arrow Connector 45">
            <a:extLst>
              <a:ext uri="{FF2B5EF4-FFF2-40B4-BE49-F238E27FC236}">
                <a16:creationId xmlns:a16="http://schemas.microsoft.com/office/drawing/2014/main" id="{B3EA13B6-24A3-4070-9DAB-75662ED4EEF0}"/>
              </a:ext>
            </a:extLst>
          </p:cNvPr>
          <p:cNvCxnSpPr>
            <a:cxnSpLocks/>
            <a:stCxn id="45" idx="1"/>
          </p:cNvCxnSpPr>
          <p:nvPr/>
        </p:nvCxnSpPr>
        <p:spPr>
          <a:xfrm flipH="1">
            <a:off x="7425503" y="2911204"/>
            <a:ext cx="724624" cy="3222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7097CD0D-9B0B-4EA5-AED4-CB731A6487E6}"/>
              </a:ext>
            </a:extLst>
          </p:cNvPr>
          <p:cNvCxnSpPr>
            <a:cxnSpLocks/>
            <a:stCxn id="45" idx="1"/>
          </p:cNvCxnSpPr>
          <p:nvPr/>
        </p:nvCxnSpPr>
        <p:spPr>
          <a:xfrm flipH="1">
            <a:off x="7486695" y="2911204"/>
            <a:ext cx="663432" cy="51233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Straight Arrow Connector 52">
            <a:extLst>
              <a:ext uri="{FF2B5EF4-FFF2-40B4-BE49-F238E27FC236}">
                <a16:creationId xmlns:a16="http://schemas.microsoft.com/office/drawing/2014/main" id="{DEBAB712-F974-4EF8-AC5B-BE21FE7F36F0}"/>
              </a:ext>
            </a:extLst>
          </p:cNvPr>
          <p:cNvCxnSpPr>
            <a:stCxn id="25" idx="3"/>
          </p:cNvCxnSpPr>
          <p:nvPr/>
        </p:nvCxnSpPr>
        <p:spPr>
          <a:xfrm>
            <a:off x="4550427" y="4976152"/>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7053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p:bldP spid="20" grpId="0"/>
      <p:bldP spid="22" grpId="0" animBg="1"/>
      <p:bldP spid="23" grpId="0" animBg="1"/>
      <p:bldP spid="24" grpId="0"/>
      <p:bldP spid="25" grpId="0" animBg="1"/>
      <p:bldP spid="26" grpId="0" animBg="1"/>
      <p:bldP spid="29" grpId="0" animBg="1"/>
      <p:bldP spid="4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normAutofit/>
          </a:bodyPr>
          <a:lstStyle/>
          <a:p>
            <a:r>
              <a:rPr lang="en-US" dirty="0"/>
              <a:t>Selection</a:t>
            </a:r>
          </a:p>
          <a:p>
            <a:pPr lvl="1"/>
            <a:r>
              <a:rPr lang="en-US" dirty="0"/>
              <a:t>How to calculate score?</a:t>
            </a:r>
          </a:p>
          <a:p>
            <a:pPr lvl="2"/>
            <a:r>
              <a:rPr lang="en-US" dirty="0"/>
              <a:t>Sum all possible outcomes for each move</a:t>
            </a:r>
          </a:p>
          <a:p>
            <a:pPr lvl="2"/>
            <a:r>
              <a:rPr lang="en-US" dirty="0"/>
              <a:t>Add VP Nudge</a:t>
            </a:r>
          </a:p>
          <a:p>
            <a:r>
              <a:rPr lang="en-US" dirty="0"/>
              <a:t>Expand</a:t>
            </a:r>
          </a:p>
          <a:p>
            <a:pPr lvl="1"/>
            <a:r>
              <a:rPr lang="en-US" dirty="0"/>
              <a:t>Don’t include duplicates</a:t>
            </a:r>
          </a:p>
          <a:p>
            <a:pPr lvl="1"/>
            <a:r>
              <a:rPr lang="en-US" dirty="0"/>
              <a:t>Expand over all possible moves</a:t>
            </a:r>
          </a:p>
          <a:p>
            <a:pPr lvl="1"/>
            <a:r>
              <a:rPr lang="en-US" dirty="0"/>
              <a:t>Expand over subset of moves</a:t>
            </a:r>
          </a:p>
          <a:p>
            <a:pPr lvl="2"/>
            <a:r>
              <a:rPr lang="en-US" dirty="0"/>
              <a:t>Subset gathered using heuristics</a:t>
            </a:r>
          </a:p>
          <a:p>
            <a:pPr lvl="3"/>
            <a:r>
              <a:rPr lang="en-US" dirty="0"/>
              <a:t>Buy Highest VP card</a:t>
            </a:r>
          </a:p>
          <a:p>
            <a:pPr lvl="3"/>
            <a:r>
              <a:rPr lang="en-US" dirty="0"/>
              <a:t>Buy highest Money Card,</a:t>
            </a:r>
          </a:p>
          <a:p>
            <a:pPr lvl="3"/>
            <a:r>
              <a:rPr lang="en-US" dirty="0"/>
              <a:t>Buy highest action card</a:t>
            </a:r>
          </a:p>
        </p:txBody>
      </p:sp>
      <p:sp>
        <p:nvSpPr>
          <p:cNvPr id="4" name="Rectangle 3">
            <a:extLst>
              <a:ext uri="{FF2B5EF4-FFF2-40B4-BE49-F238E27FC236}">
                <a16:creationId xmlns:a16="http://schemas.microsoft.com/office/drawing/2014/main" id="{5F060D32-A2DA-411A-8167-2A1BF7BCCEC1}"/>
              </a:ext>
            </a:extLst>
          </p:cNvPr>
          <p:cNvSpPr/>
          <p:nvPr/>
        </p:nvSpPr>
        <p:spPr>
          <a:xfrm>
            <a:off x="7462812" y="270930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184044D9-ABEC-4E4C-BC80-65326337884B}"/>
              </a:ext>
            </a:extLst>
          </p:cNvPr>
          <p:cNvSpPr/>
          <p:nvPr/>
        </p:nvSpPr>
        <p:spPr>
          <a:xfrm>
            <a:off x="9625291" y="278102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72D4D74-FD12-4CF9-8BF8-593B7DD2F4C1}"/>
              </a:ext>
            </a:extLst>
          </p:cNvPr>
          <p:cNvSpPr/>
          <p:nvPr/>
        </p:nvSpPr>
        <p:spPr>
          <a:xfrm>
            <a:off x="7524910" y="341146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84B9E206-A03A-4FE7-94AB-84574233E54F}"/>
              </a:ext>
            </a:extLst>
          </p:cNvPr>
          <p:cNvSpPr/>
          <p:nvPr/>
        </p:nvSpPr>
        <p:spPr>
          <a:xfrm>
            <a:off x="9640930" y="318181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DA7317-1F5C-48D4-9F53-48DEFCC4B225}"/>
              </a:ext>
            </a:extLst>
          </p:cNvPr>
          <p:cNvSpPr/>
          <p:nvPr/>
        </p:nvSpPr>
        <p:spPr>
          <a:xfrm>
            <a:off x="9677026"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373875-493F-4DCE-B4E6-D5C6C4050515}"/>
              </a:ext>
            </a:extLst>
          </p:cNvPr>
          <p:cNvSpPr/>
          <p:nvPr/>
        </p:nvSpPr>
        <p:spPr>
          <a:xfrm>
            <a:off x="9946533"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DCC4BF-2107-4149-94F3-F111CA1E8394}"/>
              </a:ext>
            </a:extLst>
          </p:cNvPr>
          <p:cNvSpPr/>
          <p:nvPr/>
        </p:nvSpPr>
        <p:spPr>
          <a:xfrm>
            <a:off x="10216040"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50AB4D-72D8-470C-85D0-555A6533176E}"/>
              </a:ext>
            </a:extLst>
          </p:cNvPr>
          <p:cNvSpPr/>
          <p:nvPr/>
        </p:nvSpPr>
        <p:spPr>
          <a:xfrm>
            <a:off x="9650554" y="347072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FDF743-50FA-46C9-8261-09D8F1988E30}"/>
              </a:ext>
            </a:extLst>
          </p:cNvPr>
          <p:cNvSpPr/>
          <p:nvPr/>
        </p:nvSpPr>
        <p:spPr>
          <a:xfrm>
            <a:off x="9686650" y="351939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FDB5D3-14FE-4B99-B469-423683B3B14E}"/>
              </a:ext>
            </a:extLst>
          </p:cNvPr>
          <p:cNvSpPr/>
          <p:nvPr/>
        </p:nvSpPr>
        <p:spPr>
          <a:xfrm>
            <a:off x="9640930" y="376108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81730D-BE05-4E19-957F-9E7744FE34F5}"/>
              </a:ext>
            </a:extLst>
          </p:cNvPr>
          <p:cNvSpPr/>
          <p:nvPr/>
        </p:nvSpPr>
        <p:spPr>
          <a:xfrm>
            <a:off x="9677026"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DF3EC3-9985-469F-B453-E41F05FD090E}"/>
              </a:ext>
            </a:extLst>
          </p:cNvPr>
          <p:cNvSpPr/>
          <p:nvPr/>
        </p:nvSpPr>
        <p:spPr>
          <a:xfrm>
            <a:off x="9946533"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DC30F5-44BE-4DCF-B533-73B6547971EF}"/>
              </a:ext>
            </a:extLst>
          </p:cNvPr>
          <p:cNvSpPr/>
          <p:nvPr/>
        </p:nvSpPr>
        <p:spPr>
          <a:xfrm>
            <a:off x="10216040"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2AA746-F007-4B8C-8238-3582B46AB168}"/>
              </a:ext>
            </a:extLst>
          </p:cNvPr>
          <p:cNvSpPr txBox="1"/>
          <p:nvPr/>
        </p:nvSpPr>
        <p:spPr>
          <a:xfrm>
            <a:off x="9601811" y="2787422"/>
            <a:ext cx="915635" cy="369332"/>
          </a:xfrm>
          <a:prstGeom prst="rect">
            <a:avLst/>
          </a:prstGeom>
          <a:noFill/>
        </p:spPr>
        <p:txBody>
          <a:bodyPr wrap="none" rtlCol="0">
            <a:spAutoFit/>
          </a:bodyPr>
          <a:lstStyle/>
          <a:p>
            <a:r>
              <a:rPr lang="en-US" dirty="0"/>
              <a:t>Moves</a:t>
            </a:r>
          </a:p>
        </p:txBody>
      </p:sp>
      <p:sp>
        <p:nvSpPr>
          <p:cNvPr id="20" name="Rectangle 19">
            <a:extLst>
              <a:ext uri="{FF2B5EF4-FFF2-40B4-BE49-F238E27FC236}">
                <a16:creationId xmlns:a16="http://schemas.microsoft.com/office/drawing/2014/main" id="{93B5EEB3-724B-430E-BE8C-3F69C8FF567A}"/>
              </a:ext>
            </a:extLst>
          </p:cNvPr>
          <p:cNvSpPr/>
          <p:nvPr/>
        </p:nvSpPr>
        <p:spPr>
          <a:xfrm>
            <a:off x="7524910" y="314904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1" name="Rectangle 20">
            <a:extLst>
              <a:ext uri="{FF2B5EF4-FFF2-40B4-BE49-F238E27FC236}">
                <a16:creationId xmlns:a16="http://schemas.microsoft.com/office/drawing/2014/main" id="{FA0D5976-98D6-46CD-8A0C-05A0EE278B80}"/>
              </a:ext>
            </a:extLst>
          </p:cNvPr>
          <p:cNvSpPr/>
          <p:nvPr/>
        </p:nvSpPr>
        <p:spPr>
          <a:xfrm>
            <a:off x="7310869" y="4425567"/>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52E3C16-089B-46B7-8264-1B15395C8C21}"/>
              </a:ext>
            </a:extLst>
          </p:cNvPr>
          <p:cNvSpPr txBox="1"/>
          <p:nvPr/>
        </p:nvSpPr>
        <p:spPr>
          <a:xfrm>
            <a:off x="7846141" y="4426559"/>
            <a:ext cx="748923" cy="369332"/>
          </a:xfrm>
          <a:prstGeom prst="rect">
            <a:avLst/>
          </a:prstGeom>
          <a:noFill/>
        </p:spPr>
        <p:txBody>
          <a:bodyPr wrap="none" rtlCol="0">
            <a:spAutoFit/>
          </a:bodyPr>
          <a:lstStyle/>
          <a:p>
            <a:r>
              <a:rPr lang="en-US" dirty="0"/>
              <a:t>Data</a:t>
            </a:r>
          </a:p>
        </p:txBody>
      </p:sp>
      <p:sp>
        <p:nvSpPr>
          <p:cNvPr id="23" name="Rectangle 22">
            <a:extLst>
              <a:ext uri="{FF2B5EF4-FFF2-40B4-BE49-F238E27FC236}">
                <a16:creationId xmlns:a16="http://schemas.microsoft.com/office/drawing/2014/main" id="{6663BF4C-21DD-4F39-BB0B-A3EB77258B29}"/>
              </a:ext>
            </a:extLst>
          </p:cNvPr>
          <p:cNvSpPr/>
          <p:nvPr/>
        </p:nvSpPr>
        <p:spPr>
          <a:xfrm>
            <a:off x="7514503" y="4933050"/>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4" name="Rectangle 23">
            <a:extLst>
              <a:ext uri="{FF2B5EF4-FFF2-40B4-BE49-F238E27FC236}">
                <a16:creationId xmlns:a16="http://schemas.microsoft.com/office/drawing/2014/main" id="{0B401A32-CB1B-4BFF-B924-5062C17C7C7A}"/>
              </a:ext>
            </a:extLst>
          </p:cNvPr>
          <p:cNvSpPr/>
          <p:nvPr/>
        </p:nvSpPr>
        <p:spPr>
          <a:xfrm>
            <a:off x="7469490" y="5448806"/>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5" name="Straight Arrow Connector 24">
            <a:extLst>
              <a:ext uri="{FF2B5EF4-FFF2-40B4-BE49-F238E27FC236}">
                <a16:creationId xmlns:a16="http://schemas.microsoft.com/office/drawing/2014/main" id="{CCA41210-F324-4EBA-8CE0-8C63D8938E8A}"/>
              </a:ext>
            </a:extLst>
          </p:cNvPr>
          <p:cNvCxnSpPr>
            <a:cxnSpLocks/>
          </p:cNvCxnSpPr>
          <p:nvPr/>
        </p:nvCxnSpPr>
        <p:spPr>
          <a:xfrm>
            <a:off x="7708756" y="3932020"/>
            <a:ext cx="21511" cy="59033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Rectangle 25">
            <a:extLst>
              <a:ext uri="{FF2B5EF4-FFF2-40B4-BE49-F238E27FC236}">
                <a16:creationId xmlns:a16="http://schemas.microsoft.com/office/drawing/2014/main" id="{63C3A6C1-DAEF-428A-9B97-A5D5DD7D70C8}"/>
              </a:ext>
            </a:extLst>
          </p:cNvPr>
          <p:cNvSpPr/>
          <p:nvPr/>
        </p:nvSpPr>
        <p:spPr>
          <a:xfrm>
            <a:off x="9749394" y="4795891"/>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Wins</a:t>
            </a:r>
          </a:p>
          <a:p>
            <a:r>
              <a:rPr lang="en-US" dirty="0"/>
              <a:t>Simulations</a:t>
            </a:r>
          </a:p>
        </p:txBody>
      </p:sp>
      <p:cxnSp>
        <p:nvCxnSpPr>
          <p:cNvPr id="33" name="Straight Arrow Connector 32">
            <a:extLst>
              <a:ext uri="{FF2B5EF4-FFF2-40B4-BE49-F238E27FC236}">
                <a16:creationId xmlns:a16="http://schemas.microsoft.com/office/drawing/2014/main" id="{1565222F-0091-4DC1-AF65-DD8EA131C586}"/>
              </a:ext>
            </a:extLst>
          </p:cNvPr>
          <p:cNvCxnSpPr>
            <a:stCxn id="23" idx="3"/>
          </p:cNvCxnSpPr>
          <p:nvPr/>
        </p:nvCxnSpPr>
        <p:spPr>
          <a:xfrm>
            <a:off x="8926700" y="5142989"/>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27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animEffect transition="in" filter="fade">
                                      <p:cBhvr>
                                        <p:cTn id="73" dur="500"/>
                                        <p:tgtEl>
                                          <p:spTgt spid="3">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1" end="1"/>
                                            </p:txEl>
                                          </p:spTgt>
                                        </p:tgtEl>
                                        <p:attrNameLst>
                                          <p:attrName>style.visibility</p:attrName>
                                        </p:attrNameLst>
                                      </p:cBhvr>
                                      <p:to>
                                        <p:strVal val="visible"/>
                                      </p:to>
                                    </p:set>
                                    <p:animEffect transition="in" filter="fade">
                                      <p:cBhvr>
                                        <p:cTn id="76" dur="500"/>
                                        <p:tgtEl>
                                          <p:spTgt spid="3">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2" end="2"/>
                                            </p:txEl>
                                          </p:spTgt>
                                        </p:tgtEl>
                                        <p:attrNameLst>
                                          <p:attrName>style.visibility</p:attrName>
                                        </p:attrNameLst>
                                      </p:cBhvr>
                                      <p:to>
                                        <p:strVal val="visible"/>
                                      </p:to>
                                    </p:set>
                                    <p:animEffect transition="in" filter="fade">
                                      <p:cBhvr>
                                        <p:cTn id="81" dur="500"/>
                                        <p:tgtEl>
                                          <p:spTgt spid="3">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animEffect transition="in" filter="fade">
                                      <p:cBhvr>
                                        <p:cTn id="86" dur="500"/>
                                        <p:tgtEl>
                                          <p:spTgt spid="3">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4" end="4"/>
                                            </p:txEl>
                                          </p:spTgt>
                                        </p:tgtEl>
                                        <p:attrNameLst>
                                          <p:attrName>style.visibility</p:attrName>
                                        </p:attrNameLst>
                                      </p:cBhvr>
                                      <p:to>
                                        <p:strVal val="visible"/>
                                      </p:to>
                                    </p:set>
                                    <p:animEffect transition="in" filter="fade">
                                      <p:cBhvr>
                                        <p:cTn id="91" dur="500"/>
                                        <p:tgtEl>
                                          <p:spTgt spid="3">
                                            <p:txEl>
                                              <p:pRg st="4" end="4"/>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animEffect transition="in" filter="fade">
                                      <p:cBhvr>
                                        <p:cTn id="96" dur="500"/>
                                        <p:tgtEl>
                                          <p:spTgt spid="3">
                                            <p:txEl>
                                              <p:pRg st="5" end="5"/>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6" end="6"/>
                                            </p:txEl>
                                          </p:spTgt>
                                        </p:tgtEl>
                                        <p:attrNameLst>
                                          <p:attrName>style.visibility</p:attrName>
                                        </p:attrNameLst>
                                      </p:cBhvr>
                                      <p:to>
                                        <p:strVal val="visible"/>
                                      </p:to>
                                    </p:set>
                                    <p:animEffect transition="in" filter="fade">
                                      <p:cBhvr>
                                        <p:cTn id="101" dur="500"/>
                                        <p:tgtEl>
                                          <p:spTgt spid="3">
                                            <p:txEl>
                                              <p:pRg st="6" end="6"/>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
                                            <p:txEl>
                                              <p:pRg st="7" end="7"/>
                                            </p:txEl>
                                          </p:spTgt>
                                        </p:tgtEl>
                                        <p:attrNameLst>
                                          <p:attrName>style.visibility</p:attrName>
                                        </p:attrNameLst>
                                      </p:cBhvr>
                                      <p:to>
                                        <p:strVal val="visible"/>
                                      </p:to>
                                    </p:set>
                                    <p:animEffect transition="in" filter="fade">
                                      <p:cBhvr>
                                        <p:cTn id="106" dur="500"/>
                                        <p:tgtEl>
                                          <p:spTgt spid="3">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
                                            <p:txEl>
                                              <p:pRg st="8" end="8"/>
                                            </p:txEl>
                                          </p:spTgt>
                                        </p:tgtEl>
                                        <p:attrNameLst>
                                          <p:attrName>style.visibility</p:attrName>
                                        </p:attrNameLst>
                                      </p:cBhvr>
                                      <p:to>
                                        <p:strVal val="visible"/>
                                      </p:to>
                                    </p:set>
                                    <p:animEffect transition="in" filter="fade">
                                      <p:cBhvr>
                                        <p:cTn id="111" dur="500"/>
                                        <p:tgtEl>
                                          <p:spTgt spid="3">
                                            <p:txEl>
                                              <p:pRg st="8" end="8"/>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3">
                                            <p:txEl>
                                              <p:pRg st="9" end="9"/>
                                            </p:txEl>
                                          </p:spTgt>
                                        </p:tgtEl>
                                        <p:attrNameLst>
                                          <p:attrName>style.visibility</p:attrName>
                                        </p:attrNameLst>
                                      </p:cBhvr>
                                      <p:to>
                                        <p:strVal val="visible"/>
                                      </p:to>
                                    </p:set>
                                    <p:animEffect transition="in" filter="fade">
                                      <p:cBhvr>
                                        <p:cTn id="114" dur="500"/>
                                        <p:tgtEl>
                                          <p:spTgt spid="3">
                                            <p:txEl>
                                              <p:pRg st="9" end="9"/>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3">
                                            <p:txEl>
                                              <p:pRg st="10" end="10"/>
                                            </p:txEl>
                                          </p:spTgt>
                                        </p:tgtEl>
                                        <p:attrNameLst>
                                          <p:attrName>style.visibility</p:attrName>
                                        </p:attrNameLst>
                                      </p:cBhvr>
                                      <p:to>
                                        <p:strVal val="visible"/>
                                      </p:to>
                                    </p:set>
                                    <p:animEffect transition="in" filter="fade">
                                      <p:cBhvr>
                                        <p:cTn id="117" dur="500"/>
                                        <p:tgtEl>
                                          <p:spTgt spid="3">
                                            <p:txEl>
                                              <p:pRg st="10" end="10"/>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fade">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20" grpId="0" animBg="1"/>
      <p:bldP spid="21" grpId="0" animBg="1"/>
      <p:bldP spid="22" grpId="0"/>
      <p:bldP spid="23"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904A-EB5B-4DFA-9141-0D78892FFAAA}"/>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69E23C4B-64D4-4515-9B17-A62A1AE56EB2}"/>
              </a:ext>
            </a:extLst>
          </p:cNvPr>
          <p:cNvSpPr>
            <a:spLocks noGrp="1"/>
          </p:cNvSpPr>
          <p:nvPr>
            <p:ph idx="1"/>
          </p:nvPr>
        </p:nvSpPr>
        <p:spPr/>
        <p:txBody>
          <a:bodyPr/>
          <a:lstStyle/>
          <a:p>
            <a:r>
              <a:rPr lang="en-US" dirty="0"/>
              <a:t>MCTS with other AIs</a:t>
            </a:r>
          </a:p>
          <a:p>
            <a:pPr lvl="1"/>
            <a:r>
              <a:rPr lang="en-US" dirty="0" err="1"/>
              <a:t>AlphaZero</a:t>
            </a:r>
            <a:r>
              <a:rPr lang="en-US" dirty="0"/>
              <a:t> [5]</a:t>
            </a:r>
          </a:p>
          <a:p>
            <a:pPr lvl="2"/>
            <a:r>
              <a:rPr lang="en-US" dirty="0"/>
              <a:t>Google’s AI to play Chess, Shogi, and Go</a:t>
            </a:r>
          </a:p>
          <a:p>
            <a:pPr lvl="1"/>
            <a:r>
              <a:rPr lang="en-US" dirty="0"/>
              <a:t>Hierarchical Portfolio Search (HPS) [4]</a:t>
            </a:r>
          </a:p>
          <a:p>
            <a:r>
              <a:rPr lang="en-US" dirty="0"/>
              <a:t>MCTS with Dominion</a:t>
            </a:r>
          </a:p>
          <a:p>
            <a:pPr lvl="1"/>
            <a:r>
              <a:rPr lang="en-US" dirty="0"/>
              <a:t>Jansen and </a:t>
            </a:r>
            <a:r>
              <a:rPr lang="en-US" dirty="0" err="1"/>
              <a:t>Tollisen</a:t>
            </a:r>
            <a:r>
              <a:rPr lang="en-US" dirty="0"/>
              <a:t> [1]</a:t>
            </a:r>
          </a:p>
          <a:p>
            <a:pPr lvl="2"/>
            <a:r>
              <a:rPr lang="en-US" dirty="0"/>
              <a:t>Used simple set of cards</a:t>
            </a:r>
          </a:p>
          <a:p>
            <a:pPr lvl="2"/>
            <a:r>
              <a:rPr lang="en-US" dirty="0"/>
              <a:t>~68% </a:t>
            </a:r>
            <a:r>
              <a:rPr lang="en-US" dirty="0" err="1"/>
              <a:t>winrate</a:t>
            </a:r>
            <a:r>
              <a:rPr lang="en-US" dirty="0"/>
              <a:t> against common state machine AIs like Single Witch</a:t>
            </a:r>
          </a:p>
          <a:p>
            <a:pPr lvl="1"/>
            <a:endParaRPr lang="en-US" dirty="0"/>
          </a:p>
        </p:txBody>
      </p:sp>
    </p:spTree>
    <p:extLst>
      <p:ext uri="{BB962C8B-B14F-4D97-AF65-F5344CB8AC3E}">
        <p14:creationId xmlns:p14="http://schemas.microsoft.com/office/powerpoint/2010/main" val="241000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Best Move is selected from options</a:t>
            </a:r>
          </a:p>
          <a:p>
            <a:r>
              <a:rPr lang="en-US" dirty="0"/>
              <a:t>Ask Game for </a:t>
            </a:r>
            <a:r>
              <a:rPr lang="en-US" dirty="0" err="1"/>
              <a:t>gamestate</a:t>
            </a:r>
            <a:r>
              <a:rPr lang="en-US" dirty="0"/>
              <a:t> after playing move</a:t>
            </a:r>
          </a:p>
          <a:p>
            <a:r>
              <a:rPr lang="en-US" dirty="0"/>
              <a:t>Compare </a:t>
            </a:r>
            <a:r>
              <a:rPr lang="en-US" dirty="0" err="1"/>
              <a:t>gamestate</a:t>
            </a:r>
            <a:r>
              <a:rPr lang="en-US" dirty="0"/>
              <a:t> to stored </a:t>
            </a:r>
            <a:r>
              <a:rPr lang="en-US" dirty="0" err="1"/>
              <a:t>gamestates</a:t>
            </a:r>
            <a:endParaRPr lang="en-US" dirty="0"/>
          </a:p>
          <a:p>
            <a:pPr lvl="1"/>
            <a:r>
              <a:rPr lang="en-US" dirty="0"/>
              <a:t>If exists, navigate through stored node</a:t>
            </a:r>
          </a:p>
          <a:p>
            <a:pPr lvl="1"/>
            <a:r>
              <a:rPr lang="en-US" dirty="0"/>
              <a:t>Else expand the current node with this new </a:t>
            </a:r>
            <a:r>
              <a:rPr lang="en-US" dirty="0" err="1"/>
              <a:t>gamestate</a:t>
            </a:r>
            <a:endParaRPr lang="en-US" dirty="0"/>
          </a:p>
        </p:txBody>
      </p:sp>
      <p:sp>
        <p:nvSpPr>
          <p:cNvPr id="16" name="Rectangle 15">
            <a:extLst>
              <a:ext uri="{FF2B5EF4-FFF2-40B4-BE49-F238E27FC236}">
                <a16:creationId xmlns:a16="http://schemas.microsoft.com/office/drawing/2014/main" id="{E016E5F6-5107-4E9C-B8DB-DDD0C3CDE993}"/>
              </a:ext>
            </a:extLst>
          </p:cNvPr>
          <p:cNvSpPr/>
          <p:nvPr/>
        </p:nvSpPr>
        <p:spPr>
          <a:xfrm>
            <a:off x="1396242" y="4654231"/>
            <a:ext cx="3175757" cy="1637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17" name="Rectangle 16">
            <a:extLst>
              <a:ext uri="{FF2B5EF4-FFF2-40B4-BE49-F238E27FC236}">
                <a16:creationId xmlns:a16="http://schemas.microsoft.com/office/drawing/2014/main" id="{C22FF40B-7236-42A3-BD62-E7284A85B122}"/>
              </a:ext>
            </a:extLst>
          </p:cNvPr>
          <p:cNvSpPr/>
          <p:nvPr/>
        </p:nvSpPr>
        <p:spPr>
          <a:xfrm>
            <a:off x="3558721" y="4725953"/>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D6C9FD8-8BA7-4D6B-957F-820A54CA53FD}"/>
              </a:ext>
            </a:extLst>
          </p:cNvPr>
          <p:cNvSpPr/>
          <p:nvPr/>
        </p:nvSpPr>
        <p:spPr>
          <a:xfrm>
            <a:off x="1458340" y="5356393"/>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19" name="Rectangle 18">
            <a:extLst>
              <a:ext uri="{FF2B5EF4-FFF2-40B4-BE49-F238E27FC236}">
                <a16:creationId xmlns:a16="http://schemas.microsoft.com/office/drawing/2014/main" id="{60E34FF9-F4B6-4B3A-B810-DC45B3A59442}"/>
              </a:ext>
            </a:extLst>
          </p:cNvPr>
          <p:cNvSpPr/>
          <p:nvPr/>
        </p:nvSpPr>
        <p:spPr>
          <a:xfrm>
            <a:off x="3574360" y="5126739"/>
            <a:ext cx="837398" cy="240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DC5862-59AE-4F96-80E3-7486140BB9B1}"/>
              </a:ext>
            </a:extLst>
          </p:cNvPr>
          <p:cNvSpPr/>
          <p:nvPr/>
        </p:nvSpPr>
        <p:spPr>
          <a:xfrm>
            <a:off x="3610456"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766B72-B331-4B30-8DD6-893719EA1677}"/>
              </a:ext>
            </a:extLst>
          </p:cNvPr>
          <p:cNvSpPr/>
          <p:nvPr/>
        </p:nvSpPr>
        <p:spPr>
          <a:xfrm>
            <a:off x="3879963"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DAB4E7-243B-415D-9FB1-C632D1062FFD}"/>
              </a:ext>
            </a:extLst>
          </p:cNvPr>
          <p:cNvSpPr/>
          <p:nvPr/>
        </p:nvSpPr>
        <p:spPr>
          <a:xfrm>
            <a:off x="4149470"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F0777F-8EC0-4473-847F-E2772D79F43F}"/>
              </a:ext>
            </a:extLst>
          </p:cNvPr>
          <p:cNvSpPr/>
          <p:nvPr/>
        </p:nvSpPr>
        <p:spPr>
          <a:xfrm>
            <a:off x="3583984" y="541565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874B1F-EBA6-4306-A12C-8F88E2A0C181}"/>
              </a:ext>
            </a:extLst>
          </p:cNvPr>
          <p:cNvSpPr/>
          <p:nvPr/>
        </p:nvSpPr>
        <p:spPr>
          <a:xfrm>
            <a:off x="3620080"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EF4112-5A2B-415C-B77E-6E884B53A34E}"/>
              </a:ext>
            </a:extLst>
          </p:cNvPr>
          <p:cNvSpPr/>
          <p:nvPr/>
        </p:nvSpPr>
        <p:spPr>
          <a:xfrm>
            <a:off x="3889587"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49A1C2-2070-4EB2-845B-ADAEF2ED5FB3}"/>
              </a:ext>
            </a:extLst>
          </p:cNvPr>
          <p:cNvSpPr/>
          <p:nvPr/>
        </p:nvSpPr>
        <p:spPr>
          <a:xfrm>
            <a:off x="4159094"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72B0B5-DCC4-4E12-BBF0-F81AEEF3CC40}"/>
              </a:ext>
            </a:extLst>
          </p:cNvPr>
          <p:cNvSpPr/>
          <p:nvPr/>
        </p:nvSpPr>
        <p:spPr>
          <a:xfrm>
            <a:off x="3574360" y="5706016"/>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34B3A94-2DFB-4B3E-92BC-39F9A00FA53B}"/>
              </a:ext>
            </a:extLst>
          </p:cNvPr>
          <p:cNvSpPr/>
          <p:nvPr/>
        </p:nvSpPr>
        <p:spPr>
          <a:xfrm>
            <a:off x="3610456"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790B6CA-B1A0-4A14-B68B-7747A8FDFDBB}"/>
              </a:ext>
            </a:extLst>
          </p:cNvPr>
          <p:cNvSpPr/>
          <p:nvPr/>
        </p:nvSpPr>
        <p:spPr>
          <a:xfrm>
            <a:off x="3879963"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D8AC6A-69F7-49C8-A0C1-C38B7D0C24DC}"/>
              </a:ext>
            </a:extLst>
          </p:cNvPr>
          <p:cNvSpPr/>
          <p:nvPr/>
        </p:nvSpPr>
        <p:spPr>
          <a:xfrm>
            <a:off x="4149470"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C3D651-F01F-44F7-97D2-50AEDA55F82D}"/>
              </a:ext>
            </a:extLst>
          </p:cNvPr>
          <p:cNvSpPr txBox="1"/>
          <p:nvPr/>
        </p:nvSpPr>
        <p:spPr>
          <a:xfrm>
            <a:off x="3535241" y="4732351"/>
            <a:ext cx="915635" cy="369332"/>
          </a:xfrm>
          <a:prstGeom prst="rect">
            <a:avLst/>
          </a:prstGeom>
          <a:noFill/>
        </p:spPr>
        <p:txBody>
          <a:bodyPr wrap="none" rtlCol="0">
            <a:spAutoFit/>
          </a:bodyPr>
          <a:lstStyle/>
          <a:p>
            <a:r>
              <a:rPr lang="en-US" dirty="0"/>
              <a:t>Moves</a:t>
            </a:r>
          </a:p>
        </p:txBody>
      </p:sp>
      <p:sp>
        <p:nvSpPr>
          <p:cNvPr id="32" name="Rectangle 31">
            <a:extLst>
              <a:ext uri="{FF2B5EF4-FFF2-40B4-BE49-F238E27FC236}">
                <a16:creationId xmlns:a16="http://schemas.microsoft.com/office/drawing/2014/main" id="{497FD862-3F66-4501-B94A-8DFD2A36D38E}"/>
              </a:ext>
            </a:extLst>
          </p:cNvPr>
          <p:cNvSpPr/>
          <p:nvPr/>
        </p:nvSpPr>
        <p:spPr>
          <a:xfrm>
            <a:off x="1458340" y="5093978"/>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33" name="Arrow: Right 32">
            <a:extLst>
              <a:ext uri="{FF2B5EF4-FFF2-40B4-BE49-F238E27FC236}">
                <a16:creationId xmlns:a16="http://schemas.microsoft.com/office/drawing/2014/main" id="{0539D6C4-96A2-4F4C-999A-7DAFDC027058}"/>
              </a:ext>
            </a:extLst>
          </p:cNvPr>
          <p:cNvSpPr/>
          <p:nvPr/>
        </p:nvSpPr>
        <p:spPr>
          <a:xfrm>
            <a:off x="4411757" y="5175403"/>
            <a:ext cx="2315939" cy="2166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665DAF-0164-4A40-8405-BE5BE3B65B6E}"/>
              </a:ext>
            </a:extLst>
          </p:cNvPr>
          <p:cNvSpPr txBox="1"/>
          <p:nvPr/>
        </p:nvSpPr>
        <p:spPr>
          <a:xfrm>
            <a:off x="4571556" y="4804625"/>
            <a:ext cx="1346844" cy="369332"/>
          </a:xfrm>
          <a:prstGeom prst="rect">
            <a:avLst/>
          </a:prstGeom>
          <a:noFill/>
        </p:spPr>
        <p:txBody>
          <a:bodyPr wrap="none" rtlCol="0">
            <a:spAutoFit/>
          </a:bodyPr>
          <a:lstStyle/>
          <a:p>
            <a:r>
              <a:rPr lang="en-US" dirty="0"/>
              <a:t>Best move</a:t>
            </a:r>
          </a:p>
        </p:txBody>
      </p:sp>
      <p:sp>
        <p:nvSpPr>
          <p:cNvPr id="35" name="Rectangle 34">
            <a:extLst>
              <a:ext uri="{FF2B5EF4-FFF2-40B4-BE49-F238E27FC236}">
                <a16:creationId xmlns:a16="http://schemas.microsoft.com/office/drawing/2014/main" id="{D712582C-03C5-4206-9395-12AB1D5EFFFC}"/>
              </a:ext>
            </a:extLst>
          </p:cNvPr>
          <p:cNvSpPr/>
          <p:nvPr/>
        </p:nvSpPr>
        <p:spPr>
          <a:xfrm>
            <a:off x="6727697" y="4634846"/>
            <a:ext cx="1866123" cy="19034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Game</a:t>
            </a:r>
          </a:p>
        </p:txBody>
      </p:sp>
      <p:sp>
        <p:nvSpPr>
          <p:cNvPr id="36" name="Arrow: Right 35">
            <a:extLst>
              <a:ext uri="{FF2B5EF4-FFF2-40B4-BE49-F238E27FC236}">
                <a16:creationId xmlns:a16="http://schemas.microsoft.com/office/drawing/2014/main" id="{B2F5F9FA-5405-46F5-81B7-D692D35E9879}"/>
              </a:ext>
            </a:extLst>
          </p:cNvPr>
          <p:cNvSpPr/>
          <p:nvPr/>
        </p:nvSpPr>
        <p:spPr>
          <a:xfrm>
            <a:off x="2444463" y="5590390"/>
            <a:ext cx="4283234" cy="2408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87B3208-7479-4DA2-97F5-FDDA3DCE57EF}"/>
              </a:ext>
            </a:extLst>
          </p:cNvPr>
          <p:cNvSpPr txBox="1"/>
          <p:nvPr/>
        </p:nvSpPr>
        <p:spPr>
          <a:xfrm>
            <a:off x="4570484" y="5319193"/>
            <a:ext cx="1465466" cy="369332"/>
          </a:xfrm>
          <a:prstGeom prst="rect">
            <a:avLst/>
          </a:prstGeom>
          <a:noFill/>
        </p:spPr>
        <p:txBody>
          <a:bodyPr wrap="none" rtlCol="0">
            <a:spAutoFit/>
          </a:bodyPr>
          <a:lstStyle/>
          <a:p>
            <a:r>
              <a:rPr lang="en-US" dirty="0" err="1"/>
              <a:t>Gamestate</a:t>
            </a:r>
            <a:endParaRPr lang="en-US" dirty="0"/>
          </a:p>
        </p:txBody>
      </p:sp>
      <p:sp>
        <p:nvSpPr>
          <p:cNvPr id="39" name="Arrow: Right 38">
            <a:extLst>
              <a:ext uri="{FF2B5EF4-FFF2-40B4-BE49-F238E27FC236}">
                <a16:creationId xmlns:a16="http://schemas.microsoft.com/office/drawing/2014/main" id="{95E66CC4-B105-433D-BFB1-DEAF6D2458C1}"/>
              </a:ext>
            </a:extLst>
          </p:cNvPr>
          <p:cNvSpPr/>
          <p:nvPr/>
        </p:nvSpPr>
        <p:spPr>
          <a:xfrm rot="10800000">
            <a:off x="4567350" y="6110115"/>
            <a:ext cx="2137142" cy="18185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CC79C18-3EBC-4372-A96D-C0AC043D7EB3}"/>
              </a:ext>
            </a:extLst>
          </p:cNvPr>
          <p:cNvSpPr txBox="1"/>
          <p:nvPr/>
        </p:nvSpPr>
        <p:spPr>
          <a:xfrm>
            <a:off x="4567350" y="5792627"/>
            <a:ext cx="2044149" cy="369332"/>
          </a:xfrm>
          <a:prstGeom prst="rect">
            <a:avLst/>
          </a:prstGeom>
          <a:noFill/>
        </p:spPr>
        <p:txBody>
          <a:bodyPr wrap="none" rtlCol="0">
            <a:spAutoFit/>
          </a:bodyPr>
          <a:lstStyle/>
          <a:p>
            <a:r>
              <a:rPr lang="en-US" dirty="0"/>
              <a:t>New </a:t>
            </a:r>
            <a:r>
              <a:rPr lang="en-US" dirty="0" err="1"/>
              <a:t>Gamestate</a:t>
            </a:r>
            <a:endParaRPr lang="en-US" dirty="0"/>
          </a:p>
        </p:txBody>
      </p:sp>
    </p:spTree>
    <p:extLst>
      <p:ext uri="{BB962C8B-B14F-4D97-AF65-F5344CB8AC3E}">
        <p14:creationId xmlns:p14="http://schemas.microsoft.com/office/powerpoint/2010/main" val="148897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500"/>
                                        <p:tgtEl>
                                          <p:spTgt spid="3">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xEl>
                                              <p:pRg st="1" end="1"/>
                                            </p:txEl>
                                          </p:spTgt>
                                        </p:tgtEl>
                                        <p:attrNameLst>
                                          <p:attrName>style.visibility</p:attrName>
                                        </p:attrNameLst>
                                      </p:cBhvr>
                                      <p:to>
                                        <p:strVal val="visible"/>
                                      </p:to>
                                    </p:set>
                                    <p:animEffect transition="in" filter="fade">
                                      <p:cBhvr>
                                        <p:cTn id="66" dur="500"/>
                                        <p:tgtEl>
                                          <p:spTgt spid="3">
                                            <p:txEl>
                                              <p:pRg st="1" end="1"/>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animEffect transition="in" filter="fade">
                                      <p:cBhvr>
                                        <p:cTn id="89" dur="500"/>
                                        <p:tgtEl>
                                          <p:spTgt spid="3">
                                            <p:txEl>
                                              <p:pRg st="2" end="2"/>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
                                            <p:txEl>
                                              <p:pRg st="4" end="4"/>
                                            </p:txEl>
                                          </p:spTgt>
                                        </p:tgtEl>
                                        <p:attrNameLst>
                                          <p:attrName>style.visibility</p:attrName>
                                        </p:attrNameLst>
                                      </p:cBhvr>
                                      <p:to>
                                        <p:strVal val="visible"/>
                                      </p:to>
                                    </p:set>
                                    <p:animEffect transition="in" filter="fade">
                                      <p:cBhvr>
                                        <p:cTn id="9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animBg="1"/>
      <p:bldP spid="34" grpId="0"/>
      <p:bldP spid="35" grpId="0" animBg="1"/>
      <p:bldP spid="36" grpId="0" animBg="1"/>
      <p:bldP spid="38" grpId="0"/>
      <p:bldP spid="39" grpId="0" animBg="1"/>
      <p:bldP spid="4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normAutofit lnSpcReduction="10000"/>
          </a:bodyPr>
          <a:lstStyle/>
          <a:p>
            <a:r>
              <a:rPr lang="en-US" dirty="0"/>
              <a:t>Simulation</a:t>
            </a:r>
          </a:p>
          <a:p>
            <a:pPr lvl="1"/>
            <a:r>
              <a:rPr lang="en-US" dirty="0"/>
              <a:t>Take a </a:t>
            </a:r>
            <a:r>
              <a:rPr lang="en-US" dirty="0" err="1"/>
              <a:t>gamestate</a:t>
            </a:r>
            <a:endParaRPr lang="en-US" dirty="0"/>
          </a:p>
          <a:p>
            <a:pPr lvl="1"/>
            <a:r>
              <a:rPr lang="en-US" dirty="0"/>
              <a:t>Randomize unknown info</a:t>
            </a:r>
          </a:p>
          <a:p>
            <a:pPr lvl="1"/>
            <a:r>
              <a:rPr lang="en-US" dirty="0"/>
              <a:t>Play game using heuristics</a:t>
            </a:r>
          </a:p>
          <a:p>
            <a:pPr lvl="2"/>
            <a:r>
              <a:rPr lang="en-US" dirty="0"/>
              <a:t>Random, </a:t>
            </a:r>
            <a:r>
              <a:rPr lang="en-US" dirty="0" err="1"/>
              <a:t>RandomPLUS</a:t>
            </a:r>
            <a:endParaRPr lang="en-US" dirty="0"/>
          </a:p>
          <a:p>
            <a:pPr lvl="2"/>
            <a:r>
              <a:rPr lang="en-US" dirty="0"/>
              <a:t>Big Money, Single/Double Witch</a:t>
            </a:r>
          </a:p>
          <a:p>
            <a:pPr lvl="2"/>
            <a:r>
              <a:rPr lang="en-US" dirty="0"/>
              <a:t>Greedy/Sarasua1</a:t>
            </a:r>
          </a:p>
          <a:p>
            <a:pPr lvl="1"/>
            <a:r>
              <a:rPr lang="en-US" dirty="0"/>
              <a:t>Chaos Chance</a:t>
            </a:r>
          </a:p>
          <a:p>
            <a:pPr lvl="2"/>
            <a:r>
              <a:rPr lang="en-US" dirty="0"/>
              <a:t>Chance to forgo heuristic and still play random move</a:t>
            </a:r>
          </a:p>
          <a:p>
            <a:r>
              <a:rPr lang="en-US" dirty="0"/>
              <a:t>Backpropagation</a:t>
            </a:r>
          </a:p>
          <a:p>
            <a:pPr lvl="1"/>
            <a:r>
              <a:rPr lang="en-US" dirty="0"/>
              <a:t>Take result and backpropagate</a:t>
            </a:r>
          </a:p>
          <a:p>
            <a:pPr lvl="2"/>
            <a:r>
              <a:rPr lang="en-US" dirty="0"/>
              <a:t>Keep relative to player of move</a:t>
            </a:r>
          </a:p>
          <a:p>
            <a:endParaRPr lang="en-US" dirty="0"/>
          </a:p>
        </p:txBody>
      </p:sp>
    </p:spTree>
    <p:extLst>
      <p:ext uri="{BB962C8B-B14F-4D97-AF65-F5344CB8AC3E}">
        <p14:creationId xmlns:p14="http://schemas.microsoft.com/office/powerpoint/2010/main" val="350394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Spin off thread to do selection and expansion</a:t>
            </a:r>
          </a:p>
          <a:p>
            <a:r>
              <a:rPr lang="en-US" dirty="0"/>
              <a:t>Spin up five more threads for simulations</a:t>
            </a:r>
          </a:p>
          <a:p>
            <a:r>
              <a:rPr lang="en-US" dirty="0"/>
              <a:t>Original thread handles backpropagation</a:t>
            </a:r>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316476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 calcmode="lin" valueType="num">
                                      <p:cBhvr additive="base">
                                        <p:cTn id="6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uiExpand="1"/>
      <p:bldP spid="14" grpId="0" uiExpand="1" animBg="1"/>
      <p:bldP spid="15" grpId="0" animBg="1"/>
      <p:bldP spid="16" grpId="0" animBg="1"/>
      <p:bldP spid="17" grpId="0" animBg="1"/>
      <p:bldP spid="18" grpId="0" animBg="1"/>
      <p:bldP spid="19" grpId="0" animBg="1"/>
      <p:bldP spid="20" grpId="0" animBg="1"/>
      <p:bldP spid="21"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Possible problems</a:t>
            </a:r>
          </a:p>
          <a:p>
            <a:pPr lvl="1"/>
            <a:r>
              <a:rPr lang="en-US" dirty="0"/>
              <a:t>MCTS thread out of sync with the simulation jobs</a:t>
            </a:r>
          </a:p>
          <a:p>
            <a:pPr lvl="1"/>
            <a:r>
              <a:rPr lang="en-US" dirty="0"/>
              <a:t>Expanded nodes with no meta data</a:t>
            </a:r>
          </a:p>
          <a:p>
            <a:pPr lvl="1"/>
            <a:endParaRPr lang="en-US" dirty="0"/>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2803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Saving and loading</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Binary format</a:t>
            </a:r>
          </a:p>
          <a:p>
            <a:pPr lvl="1"/>
            <a:r>
              <a:rPr lang="en-US" dirty="0"/>
              <a:t>Total number of iterations to run</a:t>
            </a:r>
          </a:p>
          <a:p>
            <a:pPr lvl="1"/>
            <a:r>
              <a:rPr lang="en-US" dirty="0"/>
              <a:t>Number of iterations already run</a:t>
            </a:r>
          </a:p>
          <a:p>
            <a:pPr lvl="1"/>
            <a:r>
              <a:rPr lang="en-US" dirty="0"/>
              <a:t>Save Node</a:t>
            </a:r>
          </a:p>
          <a:p>
            <a:pPr lvl="2"/>
            <a:r>
              <a:rPr lang="en-US" dirty="0"/>
              <a:t>Save Data</a:t>
            </a:r>
          </a:p>
          <a:p>
            <a:pPr lvl="2"/>
            <a:r>
              <a:rPr lang="en-US" dirty="0"/>
              <a:t>Save Move Count</a:t>
            </a:r>
          </a:p>
          <a:p>
            <a:pPr lvl="2"/>
            <a:r>
              <a:rPr lang="en-US" dirty="0"/>
              <a:t>First Move Input</a:t>
            </a:r>
          </a:p>
          <a:p>
            <a:pPr lvl="2"/>
            <a:r>
              <a:rPr lang="en-US" dirty="0"/>
              <a:t>Save Child Node Count</a:t>
            </a:r>
          </a:p>
          <a:p>
            <a:pPr lvl="2"/>
            <a:r>
              <a:rPr lang="en-US" dirty="0"/>
              <a:t>Save Child Node</a:t>
            </a:r>
          </a:p>
        </p:txBody>
      </p:sp>
      <p:sp>
        <p:nvSpPr>
          <p:cNvPr id="45" name="Rectangle 44">
            <a:extLst>
              <a:ext uri="{FF2B5EF4-FFF2-40B4-BE49-F238E27FC236}">
                <a16:creationId xmlns:a16="http://schemas.microsoft.com/office/drawing/2014/main" id="{DA799C45-8BE5-4BBD-965E-7F0CDE074E65}"/>
              </a:ext>
            </a:extLst>
          </p:cNvPr>
          <p:cNvSpPr/>
          <p:nvPr/>
        </p:nvSpPr>
        <p:spPr>
          <a:xfrm>
            <a:off x="6854750" y="2782486"/>
            <a:ext cx="3051209" cy="129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6" name="Rectangle 45">
            <a:extLst>
              <a:ext uri="{FF2B5EF4-FFF2-40B4-BE49-F238E27FC236}">
                <a16:creationId xmlns:a16="http://schemas.microsoft.com/office/drawing/2014/main" id="{32C8A116-AFA3-4229-9F4C-B914BAC44410}"/>
              </a:ext>
            </a:extLst>
          </p:cNvPr>
          <p:cNvSpPr/>
          <p:nvPr/>
        </p:nvSpPr>
        <p:spPr>
          <a:xfrm>
            <a:off x="9017229" y="2782486"/>
            <a:ext cx="862661" cy="12930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AB2239A1-D6B1-4CDA-9E49-69680B5642A5}"/>
              </a:ext>
            </a:extLst>
          </p:cNvPr>
          <p:cNvSpPr/>
          <p:nvPr/>
        </p:nvSpPr>
        <p:spPr>
          <a:xfrm>
            <a:off x="6984893" y="3357757"/>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48" name="Rectangle 47">
            <a:extLst>
              <a:ext uri="{FF2B5EF4-FFF2-40B4-BE49-F238E27FC236}">
                <a16:creationId xmlns:a16="http://schemas.microsoft.com/office/drawing/2014/main" id="{E0B67C9A-B37D-494A-B8AF-2797B9B58B45}"/>
              </a:ext>
            </a:extLst>
          </p:cNvPr>
          <p:cNvSpPr/>
          <p:nvPr/>
        </p:nvSpPr>
        <p:spPr>
          <a:xfrm>
            <a:off x="9032868" y="325499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26982A-180F-4F4E-812B-AFFF54E34850}"/>
              </a:ext>
            </a:extLst>
          </p:cNvPr>
          <p:cNvSpPr/>
          <p:nvPr/>
        </p:nvSpPr>
        <p:spPr>
          <a:xfrm>
            <a:off x="9068964"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68327C-7FC8-4A99-B8B4-513E3ADC21CE}"/>
              </a:ext>
            </a:extLst>
          </p:cNvPr>
          <p:cNvSpPr/>
          <p:nvPr/>
        </p:nvSpPr>
        <p:spPr>
          <a:xfrm>
            <a:off x="9338471"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6A0C1E1-7444-4BA8-BABE-70E574075847}"/>
              </a:ext>
            </a:extLst>
          </p:cNvPr>
          <p:cNvSpPr/>
          <p:nvPr/>
        </p:nvSpPr>
        <p:spPr>
          <a:xfrm>
            <a:off x="9607978"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5FA4D1-3722-41DE-AEA9-054E97AF63D4}"/>
              </a:ext>
            </a:extLst>
          </p:cNvPr>
          <p:cNvSpPr/>
          <p:nvPr/>
        </p:nvSpPr>
        <p:spPr>
          <a:xfrm>
            <a:off x="9042492" y="3543909"/>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21D531E-1491-4317-862B-CBA095B65D69}"/>
              </a:ext>
            </a:extLst>
          </p:cNvPr>
          <p:cNvSpPr/>
          <p:nvPr/>
        </p:nvSpPr>
        <p:spPr>
          <a:xfrm>
            <a:off x="9078588"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9688587-2FC6-477D-B844-DD8E2DB1F883}"/>
              </a:ext>
            </a:extLst>
          </p:cNvPr>
          <p:cNvSpPr/>
          <p:nvPr/>
        </p:nvSpPr>
        <p:spPr>
          <a:xfrm>
            <a:off x="9348095"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C88E884-BBA4-4982-BE26-F3CAE0421646}"/>
              </a:ext>
            </a:extLst>
          </p:cNvPr>
          <p:cNvSpPr/>
          <p:nvPr/>
        </p:nvSpPr>
        <p:spPr>
          <a:xfrm>
            <a:off x="9617602"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80CBE6-1710-4FBB-9CB1-D5C6EDC37777}"/>
              </a:ext>
            </a:extLst>
          </p:cNvPr>
          <p:cNvSpPr/>
          <p:nvPr/>
        </p:nvSpPr>
        <p:spPr>
          <a:xfrm>
            <a:off x="9032868" y="3834271"/>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AF9E505-1235-420A-9DD6-11E4220543F4}"/>
              </a:ext>
            </a:extLst>
          </p:cNvPr>
          <p:cNvSpPr/>
          <p:nvPr/>
        </p:nvSpPr>
        <p:spPr>
          <a:xfrm>
            <a:off x="9068964"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88F2C7-2A49-4834-AF5A-EE30EA037220}"/>
              </a:ext>
            </a:extLst>
          </p:cNvPr>
          <p:cNvSpPr/>
          <p:nvPr/>
        </p:nvSpPr>
        <p:spPr>
          <a:xfrm>
            <a:off x="9338471"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DD4471-0B13-48B7-88B6-5B1984561A87}"/>
              </a:ext>
            </a:extLst>
          </p:cNvPr>
          <p:cNvSpPr/>
          <p:nvPr/>
        </p:nvSpPr>
        <p:spPr>
          <a:xfrm>
            <a:off x="9607978"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31A2834-7503-484E-B4F8-CAC31827FCB6}"/>
              </a:ext>
            </a:extLst>
          </p:cNvPr>
          <p:cNvSpPr txBox="1"/>
          <p:nvPr/>
        </p:nvSpPr>
        <p:spPr>
          <a:xfrm>
            <a:off x="8993749" y="2860606"/>
            <a:ext cx="915635" cy="369332"/>
          </a:xfrm>
          <a:prstGeom prst="rect">
            <a:avLst/>
          </a:prstGeom>
          <a:noFill/>
        </p:spPr>
        <p:txBody>
          <a:bodyPr wrap="none" rtlCol="0">
            <a:spAutoFit/>
          </a:bodyPr>
          <a:lstStyle/>
          <a:p>
            <a:r>
              <a:rPr lang="en-US" dirty="0"/>
              <a:t>Moves</a:t>
            </a:r>
          </a:p>
        </p:txBody>
      </p:sp>
      <p:sp>
        <p:nvSpPr>
          <p:cNvPr id="61" name="TextBox 60">
            <a:extLst>
              <a:ext uri="{FF2B5EF4-FFF2-40B4-BE49-F238E27FC236}">
                <a16:creationId xmlns:a16="http://schemas.microsoft.com/office/drawing/2014/main" id="{532D87D2-6D17-46EB-965F-2C46150CDE28}"/>
              </a:ext>
            </a:extLst>
          </p:cNvPr>
          <p:cNvSpPr txBox="1"/>
          <p:nvPr/>
        </p:nvSpPr>
        <p:spPr>
          <a:xfrm>
            <a:off x="9757562" y="4359041"/>
            <a:ext cx="1550424" cy="369332"/>
          </a:xfrm>
          <a:prstGeom prst="rect">
            <a:avLst/>
          </a:prstGeom>
          <a:noFill/>
        </p:spPr>
        <p:txBody>
          <a:bodyPr wrap="none" rtlCol="0">
            <a:spAutoFit/>
          </a:bodyPr>
          <a:lstStyle/>
          <a:p>
            <a:r>
              <a:rPr lang="en-US" dirty="0"/>
              <a:t>Child Nodes</a:t>
            </a:r>
          </a:p>
        </p:txBody>
      </p:sp>
      <p:cxnSp>
        <p:nvCxnSpPr>
          <p:cNvPr id="62" name="Straight Arrow Connector 61">
            <a:extLst>
              <a:ext uri="{FF2B5EF4-FFF2-40B4-BE49-F238E27FC236}">
                <a16:creationId xmlns:a16="http://schemas.microsoft.com/office/drawing/2014/main" id="{C23688D8-C742-4F13-8E1A-A4E82B3E3B70}"/>
              </a:ext>
            </a:extLst>
          </p:cNvPr>
          <p:cNvCxnSpPr>
            <a:cxnSpLocks/>
            <a:endCxn id="59" idx="2"/>
          </p:cNvCxnSpPr>
          <p:nvPr/>
        </p:nvCxnSpPr>
        <p:spPr>
          <a:xfrm flipH="1" flipV="1">
            <a:off x="9713856" y="4005204"/>
            <a:ext cx="475270" cy="42748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3" name="Rectangle 62">
            <a:extLst>
              <a:ext uri="{FF2B5EF4-FFF2-40B4-BE49-F238E27FC236}">
                <a16:creationId xmlns:a16="http://schemas.microsoft.com/office/drawing/2014/main" id="{2EBC2551-9AE3-4B53-954E-EC134177FA0B}"/>
              </a:ext>
            </a:extLst>
          </p:cNvPr>
          <p:cNvSpPr/>
          <p:nvPr/>
        </p:nvSpPr>
        <p:spPr>
          <a:xfrm>
            <a:off x="7397847" y="2855441"/>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64" name="Rectangle 63">
            <a:extLst>
              <a:ext uri="{FF2B5EF4-FFF2-40B4-BE49-F238E27FC236}">
                <a16:creationId xmlns:a16="http://schemas.microsoft.com/office/drawing/2014/main" id="{8B0D0B8F-26D8-4318-A56D-86DC47282480}"/>
              </a:ext>
            </a:extLst>
          </p:cNvPr>
          <p:cNvSpPr/>
          <p:nvPr/>
        </p:nvSpPr>
        <p:spPr>
          <a:xfrm>
            <a:off x="5346536" y="4616179"/>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3C9C6F16-D2AA-4EF1-A089-4F4D4EEE98D4}"/>
              </a:ext>
            </a:extLst>
          </p:cNvPr>
          <p:cNvSpPr txBox="1"/>
          <p:nvPr/>
        </p:nvSpPr>
        <p:spPr>
          <a:xfrm>
            <a:off x="5881811" y="4651777"/>
            <a:ext cx="748923" cy="369332"/>
          </a:xfrm>
          <a:prstGeom prst="rect">
            <a:avLst/>
          </a:prstGeom>
          <a:noFill/>
        </p:spPr>
        <p:txBody>
          <a:bodyPr wrap="none" rtlCol="0">
            <a:spAutoFit/>
          </a:bodyPr>
          <a:lstStyle/>
          <a:p>
            <a:r>
              <a:rPr lang="en-US" dirty="0"/>
              <a:t>Data</a:t>
            </a:r>
          </a:p>
        </p:txBody>
      </p:sp>
      <p:sp>
        <p:nvSpPr>
          <p:cNvPr id="66" name="Rectangle 65">
            <a:extLst>
              <a:ext uri="{FF2B5EF4-FFF2-40B4-BE49-F238E27FC236}">
                <a16:creationId xmlns:a16="http://schemas.microsoft.com/office/drawing/2014/main" id="{B13027E5-2666-4533-ADF7-02C15AA925EC}"/>
              </a:ext>
            </a:extLst>
          </p:cNvPr>
          <p:cNvSpPr/>
          <p:nvPr/>
        </p:nvSpPr>
        <p:spPr>
          <a:xfrm>
            <a:off x="5550173" y="5158268"/>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67" name="Rectangle 66">
            <a:extLst>
              <a:ext uri="{FF2B5EF4-FFF2-40B4-BE49-F238E27FC236}">
                <a16:creationId xmlns:a16="http://schemas.microsoft.com/office/drawing/2014/main" id="{A19A9889-6055-49F3-A673-70E1761A650F}"/>
              </a:ext>
            </a:extLst>
          </p:cNvPr>
          <p:cNvSpPr/>
          <p:nvPr/>
        </p:nvSpPr>
        <p:spPr>
          <a:xfrm>
            <a:off x="5505160" y="5674024"/>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68" name="Straight Arrow Connector 67">
            <a:extLst>
              <a:ext uri="{FF2B5EF4-FFF2-40B4-BE49-F238E27FC236}">
                <a16:creationId xmlns:a16="http://schemas.microsoft.com/office/drawing/2014/main" id="{A70D3B09-C5B6-4194-B3B9-D3BAD52DA1A0}"/>
              </a:ext>
            </a:extLst>
          </p:cNvPr>
          <p:cNvCxnSpPr/>
          <p:nvPr/>
        </p:nvCxnSpPr>
        <p:spPr>
          <a:xfrm flipH="1">
            <a:off x="6630734" y="4005204"/>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54080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b="1" u="sng" dirty="0">
                <a:solidFill>
                  <a:srgbClr val="FF0000"/>
                </a:solidFill>
              </a:rPr>
              <a:t>Future Work</a:t>
            </a:r>
          </a:p>
          <a:p>
            <a:r>
              <a:rPr lang="en-US" sz="1800" dirty="0"/>
              <a:t>Conclusion</a:t>
            </a:r>
          </a:p>
          <a:p>
            <a:endParaRPr lang="en-US" sz="1800" dirty="0"/>
          </a:p>
        </p:txBody>
      </p:sp>
    </p:spTree>
    <p:extLst>
      <p:ext uri="{BB962C8B-B14F-4D97-AF65-F5344CB8AC3E}">
        <p14:creationId xmlns:p14="http://schemas.microsoft.com/office/powerpoint/2010/main" val="346600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More testing</a:t>
            </a:r>
          </a:p>
          <a:p>
            <a:r>
              <a:rPr lang="en-US" dirty="0"/>
              <a:t>Change Move architecture</a:t>
            </a:r>
          </a:p>
          <a:p>
            <a:pPr lvl="1"/>
            <a:r>
              <a:rPr lang="en-US" dirty="0"/>
              <a:t>Buy Card and End Turn move</a:t>
            </a:r>
          </a:p>
          <a:p>
            <a:pPr lvl="1"/>
            <a:r>
              <a:rPr lang="en-US" dirty="0"/>
              <a:t>Buy Card Move then End Turn Move</a:t>
            </a:r>
          </a:p>
          <a:p>
            <a:r>
              <a:rPr lang="en-US" dirty="0"/>
              <a:t>Try more advanced rollout methods</a:t>
            </a:r>
          </a:p>
          <a:p>
            <a:pPr lvl="1"/>
            <a:r>
              <a:rPr lang="en-US" dirty="0"/>
              <a:t>Genetic Algorithm</a:t>
            </a:r>
          </a:p>
          <a:p>
            <a:pPr lvl="1"/>
            <a:r>
              <a:rPr lang="en-US" dirty="0"/>
              <a:t>Markov Chains</a:t>
            </a:r>
          </a:p>
          <a:p>
            <a:r>
              <a:rPr lang="en-US" dirty="0"/>
              <a:t>Add more cards</a:t>
            </a:r>
          </a:p>
          <a:p>
            <a:r>
              <a:rPr lang="en-US" dirty="0"/>
              <a:t>Implement MCTS on a different deckbuilding game</a:t>
            </a:r>
          </a:p>
        </p:txBody>
      </p:sp>
    </p:spTree>
    <p:extLst>
      <p:ext uri="{BB962C8B-B14F-4D97-AF65-F5344CB8AC3E}">
        <p14:creationId xmlns:p14="http://schemas.microsoft.com/office/powerpoint/2010/main" val="228644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b="1" u="sng" dirty="0">
                <a:solidFill>
                  <a:schemeClr val="accent1"/>
                </a:solidFill>
              </a:rPr>
              <a:t>Conclusion</a:t>
            </a:r>
          </a:p>
          <a:p>
            <a:endParaRPr lang="en-US" sz="1800" dirty="0"/>
          </a:p>
        </p:txBody>
      </p:sp>
    </p:spTree>
    <p:extLst>
      <p:ext uri="{BB962C8B-B14F-4D97-AF65-F5344CB8AC3E}">
        <p14:creationId xmlns:p14="http://schemas.microsoft.com/office/powerpoint/2010/main" val="2537048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MCTS needs assistance</a:t>
            </a:r>
          </a:p>
          <a:p>
            <a:r>
              <a:rPr lang="en-US" dirty="0"/>
              <a:t>Best in combination with other AI/Expert knowledge</a:t>
            </a:r>
          </a:p>
        </p:txBody>
      </p:sp>
    </p:spTree>
    <p:extLst>
      <p:ext uri="{BB962C8B-B14F-4D97-AF65-F5344CB8AC3E}">
        <p14:creationId xmlns:p14="http://schemas.microsoft.com/office/powerpoint/2010/main" val="256574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Bibliography</a:t>
            </a:r>
          </a:p>
        </p:txBody>
      </p:sp>
      <p:sp>
        <p:nvSpPr>
          <p:cNvPr id="9" name="Content Placeholder 8">
            <a:extLst>
              <a:ext uri="{FF2B5EF4-FFF2-40B4-BE49-F238E27FC236}">
                <a16:creationId xmlns:a16="http://schemas.microsoft.com/office/drawing/2014/main" id="{36D976A5-8C33-45BE-8C44-1D2466D16CDC}"/>
              </a:ext>
            </a:extLst>
          </p:cNvPr>
          <p:cNvSpPr>
            <a:spLocks noGrp="1"/>
          </p:cNvSpPr>
          <p:nvPr>
            <p:ph idx="1"/>
          </p:nvPr>
        </p:nvSpPr>
        <p:spPr/>
        <p:txBody>
          <a:bodyPr/>
          <a:lstStyle/>
          <a:p>
            <a:r>
              <a:rPr lang="en-US" sz="1800" dirty="0"/>
              <a:t>[1] </a:t>
            </a:r>
            <a:r>
              <a:rPr lang="en-US" sz="1800" dirty="0">
                <a:effectLst/>
                <a:latin typeface="Calibri" panose="020F0502020204030204" pitchFamily="34" charset="0"/>
                <a:ea typeface="Calibri" panose="020F0502020204030204" pitchFamily="34" charset="0"/>
                <a:cs typeface="Times New Roman" panose="02020603050405020304" pitchFamily="18" charset="0"/>
              </a:rPr>
              <a:t>J. V. Jansen and 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Tollisen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 AI for Dominion Based on Monte-Carlo Methods," 2 June 2014. [Online]. Available: https://pdfs.semanticscholar.org/28b6/ada13e948cfaee4af5138ee667d404eb01ac.pdf. [Accessed 9 July 2020].</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[2] "Monte Carlo Tree Search: Implementation for Tic-Tac-Toe," Stack Overflow, 22 April 2014. [Online]. Available: https://stackoverflow.com/questions/23803186/monte-carlo-tree-search-implementation-for-tic-tac-toe. [Accessed 9 February 2021].</a:t>
            </a:r>
          </a:p>
          <a:p>
            <a:r>
              <a:rPr lang="en-US" sz="1800" dirty="0">
                <a:latin typeface="Calibri" panose="020F0502020204030204" pitchFamily="34" charset="0"/>
                <a:cs typeface="Times New Roman" panose="02020603050405020304" pitchFamily="18" charset="0"/>
              </a:rPr>
              <a:t>[3] </a:t>
            </a:r>
            <a:r>
              <a:rPr lang="en-US" sz="1800" dirty="0">
                <a:effectLst/>
                <a:latin typeface="Calibri" panose="020F0502020204030204" pitchFamily="34" charset="0"/>
                <a:ea typeface="Calibri" panose="020F0502020204030204" pitchFamily="34" charset="0"/>
                <a:cs typeface="Times New Roman" panose="02020603050405020304" pitchFamily="18" charset="0"/>
              </a:rPr>
              <a:t>L. Kocsis and 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Szepesvári</a:t>
            </a:r>
            <a:r>
              <a:rPr lang="en-US" sz="1800" dirty="0">
                <a:effectLst/>
                <a:latin typeface="Calibri" panose="020F0502020204030204" pitchFamily="34" charset="0"/>
                <a:ea typeface="Calibri" panose="020F0502020204030204" pitchFamily="34" charset="0"/>
                <a:cs typeface="Times New Roman" panose="02020603050405020304" pitchFamily="18" charset="0"/>
              </a:rPr>
              <a:t>, "Bandit Based Monte-Carlo Planning," in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Machine Learning: ECML</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2006. </a:t>
            </a:r>
          </a:p>
          <a:p>
            <a:r>
              <a:rPr lang="en-US" sz="1800" dirty="0">
                <a:latin typeface="Calibri" panose="020F0502020204030204" pitchFamily="34" charset="0"/>
                <a:cs typeface="Times New Roman" panose="02020603050405020304" pitchFamily="18" charset="0"/>
              </a:rPr>
              <a:t>[4] </a:t>
            </a:r>
            <a:r>
              <a:rPr lang="en-US" sz="1800" dirty="0">
                <a:effectLst/>
                <a:latin typeface="Calibri" panose="020F0502020204030204" pitchFamily="34" charset="0"/>
                <a:ea typeface="Calibri" panose="020F0502020204030204" pitchFamily="34" charset="0"/>
                <a:cs typeface="Times New Roman" panose="02020603050405020304" pitchFamily="18" charset="0"/>
              </a:rPr>
              <a:t>"Hierarchical Portfolio Search: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Prismata's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Robust AI Architecture for Games with Large Search Spaces," [Online]. Available: http://www.cs.mun.ca/~dchurchill/pdf/aiide15_churchill_prismata.pdf. [Accessed 20 4 2021].</a:t>
            </a:r>
          </a:p>
          <a:p>
            <a:r>
              <a:rPr lang="en-US" sz="1800" dirty="0">
                <a:latin typeface="Calibri" panose="020F0502020204030204" pitchFamily="34" charset="0"/>
                <a:cs typeface="Times New Roman" panose="02020603050405020304" pitchFamily="18" charset="0"/>
              </a:rPr>
              <a:t>[5] </a:t>
            </a:r>
            <a:r>
              <a:rPr lang="en-US" sz="1800" dirty="0">
                <a:effectLst/>
                <a:latin typeface="Calibri" panose="020F0502020204030204" pitchFamily="34" charset="0"/>
                <a:ea typeface="Calibri" panose="020F0502020204030204" pitchFamily="34" charset="0"/>
                <a:cs typeface="Times New Roman" panose="02020603050405020304" pitchFamily="18" charset="0"/>
              </a:rPr>
              <a:t>D. Silver, T. Hubert, J.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Schrittwieser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D. Hassabis,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AlphaZero</a:t>
            </a:r>
            <a:r>
              <a:rPr lang="en-US" sz="1800" dirty="0">
                <a:effectLst/>
                <a:latin typeface="Calibri" panose="020F0502020204030204" pitchFamily="34" charset="0"/>
                <a:ea typeface="Calibri" panose="020F0502020204030204" pitchFamily="34" charset="0"/>
                <a:cs typeface="Times New Roman" panose="02020603050405020304" pitchFamily="18" charset="0"/>
              </a:rPr>
              <a:t>: Shedding new light on chess, shogi, and  Go," 6 12 2018. [Online]. Available: https://deepmind.com/blog/article/alphazero-shedding-new-light-grand-games-chess-shogi-and-go. [Accessed 20 4 2021].</a:t>
            </a:r>
            <a:endParaRPr lang="en-US" dirty="0"/>
          </a:p>
        </p:txBody>
      </p:sp>
    </p:spTree>
    <p:extLst>
      <p:ext uri="{BB962C8B-B14F-4D97-AF65-F5344CB8AC3E}">
        <p14:creationId xmlns:p14="http://schemas.microsoft.com/office/powerpoint/2010/main" val="86938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b="1" u="sng" dirty="0">
                <a:solidFill>
                  <a:schemeClr val="accent1"/>
                </a:solidFill>
              </a:rPr>
              <a:t>Dominion</a:t>
            </a:r>
            <a:endParaRPr lang="en-US" sz="1800" dirty="0"/>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573025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77502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7ACF944F-49AB-425B-88EA-7D94CCE059D0}"/>
              </a:ext>
            </a:extLst>
          </p:cNvPr>
          <p:cNvPicPr>
            <a:picLocks noChangeAspect="1"/>
          </p:cNvPicPr>
          <p:nvPr/>
        </p:nvPicPr>
        <p:blipFill>
          <a:blip r:embed="rId4"/>
          <a:stretch>
            <a:fillRect/>
          </a:stretch>
        </p:blipFill>
        <p:spPr>
          <a:xfrm>
            <a:off x="0" y="0"/>
            <a:ext cx="12191999" cy="6858000"/>
          </a:xfrm>
          <a:prstGeom prst="rect">
            <a:avLst/>
          </a:prstGeom>
        </p:spPr>
      </p:pic>
      <p:sp>
        <p:nvSpPr>
          <p:cNvPr id="8" name="Freeform: Shape 7">
            <a:extLst>
              <a:ext uri="{FF2B5EF4-FFF2-40B4-BE49-F238E27FC236}">
                <a16:creationId xmlns:a16="http://schemas.microsoft.com/office/drawing/2014/main" id="{709B68E9-FFE3-4CA0-9D9B-4FF314DB003A}"/>
              </a:ext>
            </a:extLst>
          </p:cNvPr>
          <p:cNvSpPr/>
          <p:nvPr/>
        </p:nvSpPr>
        <p:spPr>
          <a:xfrm>
            <a:off x="0" y="0"/>
            <a:ext cx="12192000" cy="6858000"/>
          </a:xfrm>
          <a:custGeom>
            <a:avLst/>
            <a:gdLst>
              <a:gd name="connsiteX0" fmla="*/ 2299317 w 12192000"/>
              <a:gd name="connsiteY0" fmla="*/ 4714043 h 6858000"/>
              <a:gd name="connsiteX1" fmla="*/ 2299317 w 12192000"/>
              <a:gd name="connsiteY1" fmla="*/ 6791417 h 6858000"/>
              <a:gd name="connsiteX2" fmla="*/ 9800948 w 12192000"/>
              <a:gd name="connsiteY2" fmla="*/ 6791417 h 6858000"/>
              <a:gd name="connsiteX3" fmla="*/ 9800948 w 12192000"/>
              <a:gd name="connsiteY3" fmla="*/ 4714043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99317" y="4714043"/>
                </a:moveTo>
                <a:lnTo>
                  <a:pt x="2299317" y="6791417"/>
                </a:lnTo>
                <a:lnTo>
                  <a:pt x="9800948" y="6791417"/>
                </a:lnTo>
                <a:lnTo>
                  <a:pt x="9800948" y="4714043"/>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73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Graphical user interface, website&#10;&#10;Description automatically generated">
            <a:extLst>
              <a:ext uri="{FF2B5EF4-FFF2-40B4-BE49-F238E27FC236}">
                <a16:creationId xmlns:a16="http://schemas.microsoft.com/office/drawing/2014/main" id="{3C5BDB8E-CF4A-404A-8262-CA3BB2C36A02}"/>
              </a:ext>
            </a:extLst>
          </p:cNvPr>
          <p:cNvPicPr>
            <a:picLocks noChangeAspect="1"/>
          </p:cNvPicPr>
          <p:nvPr/>
        </p:nvPicPr>
        <p:blipFill>
          <a:blip r:embed="rId3"/>
          <a:stretch>
            <a:fillRect/>
          </a:stretch>
        </p:blipFill>
        <p:spPr>
          <a:xfrm>
            <a:off x="0" y="0"/>
            <a:ext cx="12191999" cy="6858000"/>
          </a:xfrm>
          <a:prstGeom prst="rect">
            <a:avLst/>
          </a:prstGeom>
        </p:spPr>
      </p:pic>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6" name="Freeform: Shape 15">
            <a:extLst>
              <a:ext uri="{FF2B5EF4-FFF2-40B4-BE49-F238E27FC236}">
                <a16:creationId xmlns:a16="http://schemas.microsoft.com/office/drawing/2014/main" id="{A89095C2-E471-4CFF-8B97-01D1C59BBA97}"/>
              </a:ext>
            </a:extLst>
          </p:cNvPr>
          <p:cNvSpPr/>
          <p:nvPr/>
        </p:nvSpPr>
        <p:spPr>
          <a:xfrm>
            <a:off x="0" y="0"/>
            <a:ext cx="12192000" cy="6858000"/>
          </a:xfrm>
          <a:custGeom>
            <a:avLst/>
            <a:gdLst>
              <a:gd name="connsiteX0" fmla="*/ 1491449 w 12192000"/>
              <a:gd name="connsiteY0" fmla="*/ 1038687 h 6858000"/>
              <a:gd name="connsiteX1" fmla="*/ 1491449 w 12192000"/>
              <a:gd name="connsiteY1" fmla="*/ 4429957 h 6858000"/>
              <a:gd name="connsiteX2" fmla="*/ 10617693 w 12192000"/>
              <a:gd name="connsiteY2" fmla="*/ 4429957 h 6858000"/>
              <a:gd name="connsiteX3" fmla="*/ 10617693 w 12192000"/>
              <a:gd name="connsiteY3" fmla="*/ 103868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91449" y="1038687"/>
                </a:moveTo>
                <a:lnTo>
                  <a:pt x="1491449" y="4429957"/>
                </a:lnTo>
                <a:lnTo>
                  <a:pt x="10617693" y="4429957"/>
                </a:lnTo>
                <a:lnTo>
                  <a:pt x="10617693" y="1038687"/>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cxnSp>
        <p:nvCxnSpPr>
          <p:cNvPr id="18" name="Straight Arrow Connector 17">
            <a:extLst>
              <a:ext uri="{FF2B5EF4-FFF2-40B4-BE49-F238E27FC236}">
                <a16:creationId xmlns:a16="http://schemas.microsoft.com/office/drawing/2014/main" id="{CEE33F76-3669-4BF8-B494-CD97E733443D}"/>
              </a:ext>
            </a:extLst>
          </p:cNvPr>
          <p:cNvCxnSpPr>
            <a:cxnSpLocks/>
          </p:cNvCxnSpPr>
          <p:nvPr/>
        </p:nvCxnSpPr>
        <p:spPr>
          <a:xfrm flipH="1">
            <a:off x="1737360" y="429208"/>
            <a:ext cx="2750665"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0A42575F-6772-4E66-806C-5BB7FDCB69D7}"/>
              </a:ext>
            </a:extLst>
          </p:cNvPr>
          <p:cNvCxnSpPr>
            <a:cxnSpLocks/>
          </p:cNvCxnSpPr>
          <p:nvPr/>
        </p:nvCxnSpPr>
        <p:spPr>
          <a:xfrm flipH="1">
            <a:off x="2831977" y="429208"/>
            <a:ext cx="1656048"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68141132-1D46-48BC-9496-BE42B39D71C5}"/>
              </a:ext>
            </a:extLst>
          </p:cNvPr>
          <p:cNvCxnSpPr>
            <a:cxnSpLocks/>
          </p:cNvCxnSpPr>
          <p:nvPr/>
        </p:nvCxnSpPr>
        <p:spPr>
          <a:xfrm flipH="1">
            <a:off x="3941686" y="429208"/>
            <a:ext cx="546339"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930AF86-1CB6-48B3-86FA-FC58A91D9D84}"/>
              </a:ext>
            </a:extLst>
          </p:cNvPr>
          <p:cNvCxnSpPr>
            <a:cxnSpLocks/>
          </p:cNvCxnSpPr>
          <p:nvPr/>
        </p:nvCxnSpPr>
        <p:spPr>
          <a:xfrm>
            <a:off x="4488024" y="429208"/>
            <a:ext cx="541176"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06BCA5AA-A00A-4E91-B273-7FF8090385EA}"/>
              </a:ext>
            </a:extLst>
          </p:cNvPr>
          <p:cNvCxnSpPr>
            <a:cxnSpLocks/>
          </p:cNvCxnSpPr>
          <p:nvPr/>
        </p:nvCxnSpPr>
        <p:spPr>
          <a:xfrm>
            <a:off x="4488024" y="429208"/>
            <a:ext cx="1607976"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4DD98221-01B6-49EB-BE20-4278158C733C}"/>
              </a:ext>
            </a:extLst>
          </p:cNvPr>
          <p:cNvCxnSpPr>
            <a:cxnSpLocks/>
          </p:cNvCxnSpPr>
          <p:nvPr/>
        </p:nvCxnSpPr>
        <p:spPr>
          <a:xfrm>
            <a:off x="4488024" y="429208"/>
            <a:ext cx="2800543"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473558C-CC2C-401E-8D0D-D43446D51BD9}"/>
              </a:ext>
            </a:extLst>
          </p:cNvPr>
          <p:cNvCxnSpPr>
            <a:cxnSpLocks/>
          </p:cNvCxnSpPr>
          <p:nvPr/>
        </p:nvCxnSpPr>
        <p:spPr>
          <a:xfrm flipH="1" flipV="1">
            <a:off x="1737360" y="3054096"/>
            <a:ext cx="3509344"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B648045C-2398-4BD4-A6B3-AB4A3398311F}"/>
              </a:ext>
            </a:extLst>
          </p:cNvPr>
          <p:cNvCxnSpPr>
            <a:cxnSpLocks/>
          </p:cNvCxnSpPr>
          <p:nvPr/>
        </p:nvCxnSpPr>
        <p:spPr>
          <a:xfrm flipH="1" flipV="1">
            <a:off x="2831977" y="3054096"/>
            <a:ext cx="241472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D4B8D4B-5BD8-4128-AA1D-DC40E0267915}"/>
              </a:ext>
            </a:extLst>
          </p:cNvPr>
          <p:cNvCxnSpPr>
            <a:cxnSpLocks/>
          </p:cNvCxnSpPr>
          <p:nvPr/>
        </p:nvCxnSpPr>
        <p:spPr>
          <a:xfrm flipH="1" flipV="1">
            <a:off x="3941686" y="3054096"/>
            <a:ext cx="130501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25ED20D4-CEB8-48B8-8455-EB6304CA2D82}"/>
              </a:ext>
            </a:extLst>
          </p:cNvPr>
          <p:cNvCxnSpPr>
            <a:cxnSpLocks/>
          </p:cNvCxnSpPr>
          <p:nvPr/>
        </p:nvCxnSpPr>
        <p:spPr>
          <a:xfrm flipH="1" flipV="1">
            <a:off x="5104660" y="3054096"/>
            <a:ext cx="142044"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2FB2E325-8035-4E75-88C4-EE6863FF020F}"/>
              </a:ext>
            </a:extLst>
          </p:cNvPr>
          <p:cNvCxnSpPr>
            <a:cxnSpLocks/>
          </p:cNvCxnSpPr>
          <p:nvPr/>
        </p:nvCxnSpPr>
        <p:spPr>
          <a:xfrm flipV="1">
            <a:off x="5246704" y="3054096"/>
            <a:ext cx="927717"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78C69949-530E-4BD2-BF38-B45E284A9C19}"/>
              </a:ext>
            </a:extLst>
          </p:cNvPr>
          <p:cNvCxnSpPr>
            <a:cxnSpLocks/>
          </p:cNvCxnSpPr>
          <p:nvPr/>
        </p:nvCxnSpPr>
        <p:spPr>
          <a:xfrm flipV="1">
            <a:off x="5246704" y="3054096"/>
            <a:ext cx="2041863"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52981640-34D7-42D3-A421-3E8D89911ED0}"/>
              </a:ext>
            </a:extLst>
          </p:cNvPr>
          <p:cNvCxnSpPr>
            <a:cxnSpLocks/>
          </p:cNvCxnSpPr>
          <p:nvPr/>
        </p:nvCxnSpPr>
        <p:spPr>
          <a:xfrm flipV="1">
            <a:off x="5246704" y="3054096"/>
            <a:ext cx="3129200"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AF9FF473-D1ED-40BC-BB08-A53122B16289}"/>
              </a:ext>
            </a:extLst>
          </p:cNvPr>
          <p:cNvCxnSpPr>
            <a:cxnSpLocks/>
          </p:cNvCxnSpPr>
          <p:nvPr/>
        </p:nvCxnSpPr>
        <p:spPr>
          <a:xfrm flipV="1">
            <a:off x="5246704" y="3054096"/>
            <a:ext cx="429048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85402B91-04F2-4E21-82EB-6EADCBF0470C}"/>
              </a:ext>
            </a:extLst>
          </p:cNvPr>
          <p:cNvSpPr txBox="1"/>
          <p:nvPr/>
        </p:nvSpPr>
        <p:spPr>
          <a:xfrm>
            <a:off x="3590427" y="59876"/>
            <a:ext cx="1514233"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1" name="TextBox 60">
            <a:extLst>
              <a:ext uri="{FF2B5EF4-FFF2-40B4-BE49-F238E27FC236}">
                <a16:creationId xmlns:a16="http://schemas.microsoft.com/office/drawing/2014/main" id="{26D0369B-D788-4A31-BC98-1458930B590B}"/>
              </a:ext>
            </a:extLst>
          </p:cNvPr>
          <p:cNvSpPr txBox="1"/>
          <p:nvPr/>
        </p:nvSpPr>
        <p:spPr>
          <a:xfrm>
            <a:off x="4318987" y="4896442"/>
            <a:ext cx="1855434"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2" name="TextBox 61">
            <a:extLst>
              <a:ext uri="{FF2B5EF4-FFF2-40B4-BE49-F238E27FC236}">
                <a16:creationId xmlns:a16="http://schemas.microsoft.com/office/drawing/2014/main" id="{6BB01E5F-5A3F-4586-988E-EDEF04C5AF13}"/>
              </a:ext>
            </a:extLst>
          </p:cNvPr>
          <p:cNvSpPr txBox="1"/>
          <p:nvPr/>
        </p:nvSpPr>
        <p:spPr>
          <a:xfrm>
            <a:off x="7178485" y="536059"/>
            <a:ext cx="1855434" cy="369332"/>
          </a:xfrm>
          <a:prstGeom prst="rect">
            <a:avLst/>
          </a:prstGeom>
          <a:solidFill>
            <a:schemeClr val="accent1"/>
          </a:solidFill>
          <a:ln>
            <a:solidFill>
              <a:schemeClr val="accent1"/>
            </a:solidFill>
          </a:ln>
        </p:spPr>
        <p:txBody>
          <a:bodyPr wrap="square" rtlCol="0">
            <a:spAutoFit/>
          </a:bodyPr>
          <a:lstStyle/>
          <a:p>
            <a:r>
              <a:rPr lang="en-US" dirty="0"/>
              <a:t>Card piles</a:t>
            </a:r>
          </a:p>
        </p:txBody>
      </p:sp>
    </p:spTree>
    <p:extLst>
      <p:ext uri="{BB962C8B-B14F-4D97-AF65-F5344CB8AC3E}">
        <p14:creationId xmlns:p14="http://schemas.microsoft.com/office/powerpoint/2010/main" val="7565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84EC4582-670D-4653-BBBE-79913F0C9A82}"/>
              </a:ext>
            </a:extLst>
          </p:cNvPr>
          <p:cNvPicPr>
            <a:picLocks noChangeAspect="1"/>
          </p:cNvPicPr>
          <p:nvPr/>
        </p:nvPicPr>
        <p:blipFill>
          <a:blip r:embed="rId2"/>
          <a:stretch>
            <a:fillRect/>
          </a:stretch>
        </p:blipFill>
        <p:spPr>
          <a:xfrm>
            <a:off x="809947" y="1123527"/>
            <a:ext cx="2866488" cy="4604800"/>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10;&#10;Description automatically generated">
            <a:extLst>
              <a:ext uri="{FF2B5EF4-FFF2-40B4-BE49-F238E27FC236}">
                <a16:creationId xmlns:a16="http://schemas.microsoft.com/office/drawing/2014/main" id="{7D9CA1FF-87CF-456C-B5A3-5667BD370470}"/>
              </a:ext>
            </a:extLst>
          </p:cNvPr>
          <p:cNvPicPr>
            <a:picLocks noChangeAspect="1"/>
          </p:cNvPicPr>
          <p:nvPr/>
        </p:nvPicPr>
        <p:blipFill>
          <a:blip r:embed="rId3"/>
          <a:stretch>
            <a:fillRect/>
          </a:stretch>
        </p:blipFill>
        <p:spPr>
          <a:xfrm>
            <a:off x="4640348" y="1123527"/>
            <a:ext cx="2878000" cy="4604800"/>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A044DDF4-85EA-4AAD-B1F7-68CD87F9EA56}"/>
              </a:ext>
            </a:extLst>
          </p:cNvPr>
          <p:cNvPicPr>
            <a:picLocks noChangeAspect="1"/>
          </p:cNvPicPr>
          <p:nvPr/>
        </p:nvPicPr>
        <p:blipFill>
          <a:blip r:embed="rId4"/>
          <a:stretch>
            <a:fillRect/>
          </a:stretch>
        </p:blipFill>
        <p:spPr>
          <a:xfrm>
            <a:off x="8481896" y="1123528"/>
            <a:ext cx="2878000" cy="4604800"/>
          </a:xfrm>
          <a:prstGeom prst="rect">
            <a:avLst/>
          </a:prstGeom>
        </p:spPr>
      </p:pic>
    </p:spTree>
    <p:extLst>
      <p:ext uri="{BB962C8B-B14F-4D97-AF65-F5344CB8AC3E}">
        <p14:creationId xmlns:p14="http://schemas.microsoft.com/office/powerpoint/2010/main" val="229978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2294</TotalTime>
  <Words>2577</Words>
  <Application>Microsoft Office PowerPoint</Application>
  <PresentationFormat>Widescreen</PresentationFormat>
  <Paragraphs>872</Paragraphs>
  <Slides>60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Century Gothic</vt:lpstr>
      <vt:lpstr>Vapor Trail</vt:lpstr>
      <vt:lpstr>Dominion AI using Monte carlo tree search (mcts)</vt:lpstr>
      <vt:lpstr>Overview</vt:lpstr>
      <vt:lpstr>Introduction</vt:lpstr>
      <vt:lpstr>Overview</vt:lpstr>
      <vt:lpstr>Previous work</vt:lpstr>
      <vt:lpstr>Overview</vt:lpstr>
      <vt:lpstr>PowerPoint Presentation</vt:lpstr>
      <vt:lpstr>PowerPoint Presentation</vt:lpstr>
      <vt:lpstr>PowerPoint Presentation</vt:lpstr>
      <vt:lpstr>Dominion</vt:lpstr>
      <vt:lpstr>Dominion</vt:lpstr>
      <vt:lpstr>Single State machine test bed</vt:lpstr>
      <vt:lpstr>Overview</vt:lpstr>
      <vt:lpstr>MCTS Background</vt:lpstr>
      <vt:lpstr>MCTS</vt:lpstr>
      <vt:lpstr>MCTS</vt:lpstr>
      <vt:lpstr>MCTS in a card game</vt:lpstr>
      <vt:lpstr>MCTS in a card game</vt:lpstr>
      <vt:lpstr>MCTS in a card game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Test bed results</vt:lpstr>
      <vt:lpstr>Results</vt:lpstr>
      <vt:lpstr>Results with Base MCTS</vt:lpstr>
      <vt:lpstr>How to tweak mcts</vt:lpstr>
      <vt:lpstr>How to tweak mcts</vt:lpstr>
      <vt:lpstr>How to tweak mcts</vt:lpstr>
      <vt:lpstr>How to tweak mcts</vt:lpstr>
      <vt:lpstr>How to tweak mcts</vt:lpstr>
      <vt:lpstr>How to tweak mcts</vt:lpstr>
      <vt:lpstr>How to tweak mcts</vt:lpstr>
      <vt:lpstr>How to tweak mcts</vt:lpstr>
      <vt:lpstr>How to tweak mcts</vt:lpstr>
      <vt:lpstr>Results</vt:lpstr>
      <vt:lpstr>Other tweaks</vt:lpstr>
      <vt:lpstr>Other Results</vt:lpstr>
      <vt:lpstr>Overview</vt:lpstr>
      <vt:lpstr>Overview</vt:lpstr>
      <vt:lpstr>Data structure</vt:lpstr>
      <vt:lpstr>Implementation</vt:lpstr>
      <vt:lpstr>Implementation cont’d</vt:lpstr>
      <vt:lpstr>Implementation cont’d</vt:lpstr>
      <vt:lpstr>Threads</vt:lpstr>
      <vt:lpstr>Threads</vt:lpstr>
      <vt:lpstr>Saving and loading</vt:lpstr>
      <vt:lpstr>Overview</vt:lpstr>
      <vt:lpstr>Future Work</vt:lpstr>
      <vt:lpstr>Overview</vt:lpstr>
      <vt:lpstr>Conclusion</vt:lpstr>
      <vt:lpstr>Bibliography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Dominion AI using Monte carlo tree search (mcts)</dc:title>
  <dc:creator>Jonathan Sarasua</dc:creator>
  <cp:lastModifiedBy>Jonathan Sarasua</cp:lastModifiedBy>
  <cp:revision>166</cp:revision>
  <dcterms:created xsi:type="dcterms:W3CDTF">2021-02-01T17:20:01Z</dcterms:created>
  <dcterms:modified xsi:type="dcterms:W3CDTF">2021-05-05T16:34:09Z</dcterms:modified>
</cp:coreProperties>
</file>